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1"/>
  </p:notesMasterIdLst>
  <p:handoutMasterIdLst>
    <p:handoutMasterId r:id="rId32"/>
  </p:handoutMasterIdLst>
  <p:sldIdLst>
    <p:sldId id="1310" r:id="rId2"/>
    <p:sldId id="1758" r:id="rId3"/>
    <p:sldId id="529" r:id="rId4"/>
    <p:sldId id="1216" r:id="rId5"/>
    <p:sldId id="1778" r:id="rId6"/>
    <p:sldId id="479" r:id="rId7"/>
    <p:sldId id="1784" r:id="rId8"/>
    <p:sldId id="1219" r:id="rId9"/>
    <p:sldId id="1217" r:id="rId10"/>
    <p:sldId id="1207" r:id="rId11"/>
    <p:sldId id="1788" r:id="rId12"/>
    <p:sldId id="366" r:id="rId13"/>
    <p:sldId id="1299" r:id="rId14"/>
    <p:sldId id="1213" r:id="rId15"/>
    <p:sldId id="1303" r:id="rId16"/>
    <p:sldId id="1774" r:id="rId17"/>
    <p:sldId id="1789" r:id="rId18"/>
    <p:sldId id="1785" r:id="rId19"/>
    <p:sldId id="1776" r:id="rId20"/>
    <p:sldId id="256" r:id="rId21"/>
    <p:sldId id="1790" r:id="rId22"/>
    <p:sldId id="691" r:id="rId23"/>
    <p:sldId id="1782" r:id="rId24"/>
    <p:sldId id="1398" r:id="rId25"/>
    <p:sldId id="260" r:id="rId26"/>
    <p:sldId id="272" r:id="rId27"/>
    <p:sldId id="1292" r:id="rId28"/>
    <p:sldId id="1308" r:id="rId29"/>
    <p:sldId id="1311"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42C49"/>
    <a:srgbClr val="A13F5B"/>
    <a:srgbClr val="3D1951"/>
    <a:srgbClr val="7030A0"/>
    <a:srgbClr val="CC99FF"/>
    <a:srgbClr val="C994A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E97EB52-B4E3-4E83-9B75-2A6801BA415E}" v="10" dt="2019-07-01T09:46:09.33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30222" autoAdjust="0"/>
    <p:restoredTop sz="94660"/>
  </p:normalViewPr>
  <p:slideViewPr>
    <p:cSldViewPr snapToGrid="0">
      <p:cViewPr varScale="1">
        <p:scale>
          <a:sx n="65" d="100"/>
          <a:sy n="65" d="100"/>
        </p:scale>
        <p:origin x="72" y="52"/>
      </p:cViewPr>
      <p:guideLst/>
    </p:cSldViewPr>
  </p:slideViewPr>
  <p:notesTextViewPr>
    <p:cViewPr>
      <p:scale>
        <a:sx n="3" d="2"/>
        <a:sy n="3" d="2"/>
      </p:scale>
      <p:origin x="0" y="0"/>
    </p:cViewPr>
  </p:notesTextViewPr>
  <p:sorterViewPr>
    <p:cViewPr varScale="1">
      <p:scale>
        <a:sx n="1" d="1"/>
        <a:sy n="1" d="1"/>
      </p:scale>
      <p:origin x="0" y="-750"/>
    </p:cViewPr>
  </p:sorterViewPr>
  <p:notesViewPr>
    <p:cSldViewPr snapToGrid="0" showGuides="1">
      <p:cViewPr varScale="1">
        <p:scale>
          <a:sx n="84" d="100"/>
          <a:sy n="84" d="100"/>
        </p:scale>
        <p:origin x="3912" y="8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handoutMaster" Target="handoutMasters/handoutMaster1.xml"/><Relationship Id="rId37"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5.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E2B20C4-BA4E-4C92-AA42-2C1B09DA5408}" type="datetimeFigureOut">
              <a:rPr lang="zh-TW" altLang="en-US" smtClean="0"/>
              <a:t>2019/9/19</a:t>
            </a:fld>
            <a:endParaRPr lang="zh-TW" altLang="en-US"/>
          </a:p>
        </p:txBody>
      </p:sp>
      <p:sp>
        <p:nvSpPr>
          <p:cNvPr id="4" name="頁尾版面配置區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5" name="投影片編號版面配置區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ECAF3F0-0D37-4C93-8465-57700A60C4B5}" type="slidenum">
              <a:rPr lang="zh-TW" altLang="en-US" smtClean="0"/>
              <a:t>‹#›</a:t>
            </a:fld>
            <a:endParaRPr lang="zh-TW" altLang="en-US"/>
          </a:p>
        </p:txBody>
      </p:sp>
    </p:spTree>
    <p:extLst>
      <p:ext uri="{BB962C8B-B14F-4D97-AF65-F5344CB8AC3E}">
        <p14:creationId xmlns:p14="http://schemas.microsoft.com/office/powerpoint/2010/main" val="13416058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A52B58B-0588-4615-AC32-3CC8E6BC2E1B}" type="datetimeFigureOut">
              <a:rPr lang="en-US" smtClean="0"/>
              <a:t>9/19/2019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DD69E9A-604D-4AAF-A297-F14DB96CCC41}" type="slidenum">
              <a:rPr lang="en-US" smtClean="0"/>
              <a:t>‹#›</a:t>
            </a:fld>
            <a:endParaRPr lang="en-US"/>
          </a:p>
        </p:txBody>
      </p:sp>
    </p:spTree>
    <p:extLst>
      <p:ext uri="{BB962C8B-B14F-4D97-AF65-F5344CB8AC3E}">
        <p14:creationId xmlns:p14="http://schemas.microsoft.com/office/powerpoint/2010/main" val="3259961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869989-EB00-4EE7-BCB5-25BDC5BB29F8}" type="slidenum">
              <a:rPr kumimoji="0" lang="en-US" sz="1200" b="0" i="0" u="none" strike="noStrike" kern="1200" cap="none" spc="0" normalizeH="0" baseline="0" noProof="0" smtClean="0">
                <a:ln>
                  <a:noFill/>
                </a:ln>
                <a:solidFill>
                  <a:srgbClr val="2D2E2D"/>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srgbClr val="2D2E2D"/>
              </a:solidFill>
              <a:effectLst/>
              <a:uLnTx/>
              <a:uFillTx/>
              <a:latin typeface="Arial"/>
              <a:ea typeface="+mn-ea"/>
              <a:cs typeface="+mn-cs"/>
            </a:endParaRPr>
          </a:p>
        </p:txBody>
      </p:sp>
    </p:spTree>
    <p:extLst>
      <p:ext uri="{BB962C8B-B14F-4D97-AF65-F5344CB8AC3E}">
        <p14:creationId xmlns:p14="http://schemas.microsoft.com/office/powerpoint/2010/main" val="2267023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84175"/>
            <a:ext cx="6096000" cy="3430588"/>
          </a:xfrm>
        </p:spPr>
      </p:sp>
      <p:sp>
        <p:nvSpPr>
          <p:cNvPr id="3" name="Notes Placeholder 2"/>
          <p:cNvSpPr>
            <a:spLocks noGrp="1"/>
          </p:cNvSpPr>
          <p:nvPr>
            <p:ph type="body" idx="1"/>
          </p:nvPr>
        </p:nvSpPr>
        <p:spPr/>
        <p:txBody>
          <a:bodyPr/>
          <a:lstStyle/>
          <a:p>
            <a:r>
              <a:rPr lang="en-US" dirty="0"/>
              <a:t>https://www.postscapes.com/internet-of-things-protocols/</a:t>
            </a:r>
          </a:p>
        </p:txBody>
      </p:sp>
    </p:spTree>
    <p:extLst>
      <p:ext uri="{BB962C8B-B14F-4D97-AF65-F5344CB8AC3E}">
        <p14:creationId xmlns:p14="http://schemas.microsoft.com/office/powerpoint/2010/main" val="26643916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5"/>
        <p:cNvGrpSpPr/>
        <p:nvPr/>
      </p:nvGrpSpPr>
      <p:grpSpPr>
        <a:xfrm>
          <a:off x="0" y="0"/>
          <a:ext cx="0" cy="0"/>
          <a:chOff x="0" y="0"/>
          <a:chExt cx="0" cy="0"/>
        </a:xfrm>
      </p:grpSpPr>
      <p:sp>
        <p:nvSpPr>
          <p:cNvPr id="566" name="Shape 566"/>
          <p:cNvSpPr>
            <a:spLocks noGrp="1" noRot="1" noChangeAspect="1"/>
          </p:cNvSpPr>
          <p:nvPr>
            <p:ph type="sldImg" idx="2"/>
          </p:nvPr>
        </p:nvSpPr>
        <p:spPr>
          <a:xfrm>
            <a:off x="430213" y="377825"/>
            <a:ext cx="5997575" cy="3375025"/>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med" len="med"/>
            <a:tailEnd type="none" w="med" len="med"/>
          </a:ln>
        </p:spPr>
      </p:sp>
      <p:sp>
        <p:nvSpPr>
          <p:cNvPr id="567" name="Shape 567"/>
          <p:cNvSpPr txBox="1">
            <a:spLocks noGrp="1"/>
          </p:cNvSpPr>
          <p:nvPr>
            <p:ph type="body" idx="1"/>
          </p:nvPr>
        </p:nvSpPr>
        <p:spPr>
          <a:xfrm>
            <a:off x="447261" y="4122295"/>
            <a:ext cx="5963400" cy="4512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dk1"/>
              </a:buClr>
              <a:buSzPts val="1200"/>
              <a:buFont typeface="Calibri"/>
              <a:buNone/>
            </a:pPr>
            <a:endParaRPr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2676886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4FBC3A-A12C-40F9-BB8D-BC30C7901396}" type="slidenum">
              <a:rPr kumimoji="0" lang="en-US" sz="1200" b="0" i="0" u="none" strike="noStrike" kern="1200" cap="none" spc="0" normalizeH="0" baseline="0" noProof="0" smtClean="0">
                <a:ln>
                  <a:noFill/>
                </a:ln>
                <a:solidFill>
                  <a:srgbClr val="717074"/>
                </a:solidFill>
                <a:effectLst/>
                <a:uLnTx/>
                <a:uFillTx/>
                <a:latin typeface="Metropolis" panose="00000500000000000000" pitchFamily="50"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srgbClr val="717074"/>
              </a:solidFill>
              <a:effectLst/>
              <a:uLnTx/>
              <a:uFillTx/>
              <a:latin typeface="Metropolis" panose="00000500000000000000" pitchFamily="50" charset="0"/>
              <a:ea typeface="+mn-ea"/>
              <a:cs typeface="+mn-cs"/>
            </a:endParaRPr>
          </a:p>
        </p:txBody>
      </p:sp>
    </p:spTree>
    <p:extLst>
      <p:ext uri="{BB962C8B-B14F-4D97-AF65-F5344CB8AC3E}">
        <p14:creationId xmlns:p14="http://schemas.microsoft.com/office/powerpoint/2010/main" val="26955203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EA6E44E-4160-1B4E-88A8-11A5692A4238}" type="datetime1">
              <a:rPr kumimoji="0" lang="en-GB"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19/09/2019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Slide Number Placeholder 4"/>
          <p:cNvSpPr>
            <a:spLocks noGrp="1"/>
          </p:cNvSpPr>
          <p:nvPr>
            <p:ph type="sldNum" sz="quarter" idx="11"/>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9F11D2E-B389-E448-BA1F-062E2F83462C}"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43617728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2" name="Title 1"/>
          <p:cNvSpPr>
            <a:spLocks noGrp="1"/>
          </p:cNvSpPr>
          <p:nvPr>
            <p:ph type="ctrTitle"/>
          </p:nvPr>
        </p:nvSpPr>
        <p:spPr>
          <a:xfrm>
            <a:off x="707845" y="2169424"/>
            <a:ext cx="5646095" cy="2387600"/>
          </a:xfrm>
        </p:spPr>
        <p:txBody>
          <a:bodyPr anchor="ctr">
            <a:normAutofit/>
          </a:bodyPr>
          <a:lstStyle>
            <a:lvl1pPr algn="ctr">
              <a:lnSpc>
                <a:spcPct val="100000"/>
              </a:lnSpc>
              <a:defRPr sz="3999" b="0" i="0">
                <a:solidFill>
                  <a:schemeClr val="tx1"/>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3" name="Subtitle 2"/>
          <p:cNvSpPr>
            <a:spLocks noGrp="1"/>
          </p:cNvSpPr>
          <p:nvPr>
            <p:ph type="subTitle" idx="1"/>
          </p:nvPr>
        </p:nvSpPr>
        <p:spPr>
          <a:xfrm>
            <a:off x="707845" y="4753568"/>
            <a:ext cx="5646095" cy="961253"/>
          </a:xfrm>
        </p:spPr>
        <p:txBody>
          <a:bodyPr anchor="ctr"/>
          <a:lstStyle>
            <a:lvl1pPr marL="0" indent="0" algn="ctr">
              <a:lnSpc>
                <a:spcPct val="100000"/>
              </a:lnSpc>
              <a:buNone/>
              <a:defRPr sz="2399" b="0" i="0">
                <a:solidFill>
                  <a:schemeClr val="tx1"/>
                </a:solidFill>
                <a:latin typeface="Arial" panose="020B0604020202020204" pitchFamily="34" charset="0"/>
                <a:cs typeface="Arial" panose="020B0604020202020204" pitchFamily="34" charset="0"/>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dirty="0"/>
              <a:t>Click to edit Master subtitle style</a:t>
            </a:r>
          </a:p>
        </p:txBody>
      </p:sp>
      <p:sp>
        <p:nvSpPr>
          <p:cNvPr id="4" name="Date Placeholder 3"/>
          <p:cNvSpPr>
            <a:spLocks noGrp="1"/>
          </p:cNvSpPr>
          <p:nvPr>
            <p:ph type="dt" sz="half" idx="10"/>
          </p:nvPr>
        </p:nvSpPr>
        <p:spPr/>
        <p:txBody>
          <a:bodyPr/>
          <a:lstStyle/>
          <a:p>
            <a:fld id="{A7E2BE23-3B1D-42A0-A791-761FE3B50218}" type="datetimeFigureOut">
              <a:rPr lang="en-US" smtClean="0">
                <a:solidFill>
                  <a:prstClr val="black">
                    <a:tint val="75000"/>
                  </a:prstClr>
                </a:solidFill>
              </a:rPr>
              <a:pPr/>
              <a:t>9/19/2019</a:t>
            </a:fld>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A1F8639F-0741-457D-9BFC-A4B1A6D47EF6}" type="slidenum">
              <a:rPr lang="en-US" smtClean="0">
                <a:solidFill>
                  <a:prstClr val="black">
                    <a:tint val="75000"/>
                  </a:prstClr>
                </a:solidFill>
              </a:rPr>
              <a:pPr/>
              <a:t>‹#›</a:t>
            </a:fld>
            <a:endParaRPr lang="en-US" dirty="0">
              <a:solidFill>
                <a:prstClr val="black">
                  <a:tint val="75000"/>
                </a:prstClr>
              </a:solidFill>
            </a:endParaRPr>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34282" y="872794"/>
            <a:ext cx="5812738" cy="617603"/>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835878" y="0"/>
            <a:ext cx="5356122" cy="6858000"/>
          </a:xfrm>
          <a:prstGeom prst="rect">
            <a:avLst/>
          </a:prstGeom>
        </p:spPr>
      </p:pic>
      <p:sp>
        <p:nvSpPr>
          <p:cNvPr id="7" name="矩形 6"/>
          <p:cNvSpPr/>
          <p:nvPr userDrawn="1"/>
        </p:nvSpPr>
        <p:spPr>
          <a:xfrm>
            <a:off x="3873823" y="1568320"/>
            <a:ext cx="2483469" cy="892552"/>
          </a:xfrm>
          <a:prstGeom prst="rect">
            <a:avLst/>
          </a:prstGeom>
        </p:spPr>
        <p:txBody>
          <a:bodyPr wrap="square">
            <a:spAutoFit/>
          </a:bodyPr>
          <a:lstStyle/>
          <a:p>
            <a:pPr algn="ctr"/>
            <a:r>
              <a:rPr lang="en-US" altLang="zh-TW" sz="2000" b="1" dirty="0">
                <a:solidFill>
                  <a:srgbClr val="942C49"/>
                </a:solidFill>
                <a:latin typeface="Arial" panose="020B0604020202020204" pitchFamily="34" charset="0"/>
                <a:cs typeface="Arial" panose="020B0604020202020204" pitchFamily="34" charset="0"/>
              </a:rPr>
              <a:t>Your data liberated</a:t>
            </a:r>
          </a:p>
          <a:p>
            <a:br>
              <a:rPr lang="en-US" altLang="zh-TW" sz="1600" b="1" dirty="0">
                <a:solidFill>
                  <a:srgbClr val="942C49"/>
                </a:solidFill>
                <a:latin typeface="Arial" panose="020B0604020202020204" pitchFamily="34" charset="0"/>
                <a:cs typeface="Arial" panose="020B0604020202020204" pitchFamily="34" charset="0"/>
              </a:rPr>
            </a:br>
            <a:endParaRPr lang="zh-TW" altLang="en-US" sz="1600" b="1" dirty="0">
              <a:solidFill>
                <a:srgbClr val="942C49"/>
              </a:solidFill>
              <a:latin typeface="Arial" panose="020B0604020202020204" pitchFamily="34" charset="0"/>
              <a:cs typeface="Arial" panose="020B0604020202020204" pitchFamily="34" charset="0"/>
            </a:endParaRPr>
          </a:p>
        </p:txBody>
      </p:sp>
      <p:grpSp>
        <p:nvGrpSpPr>
          <p:cNvPr id="21" name="Group 20"/>
          <p:cNvGrpSpPr/>
          <p:nvPr userDrawn="1"/>
        </p:nvGrpSpPr>
        <p:grpSpPr>
          <a:xfrm>
            <a:off x="1509781" y="6223917"/>
            <a:ext cx="3943755" cy="338554"/>
            <a:chOff x="433698" y="6350171"/>
            <a:chExt cx="3943755" cy="338554"/>
          </a:xfrm>
        </p:grpSpPr>
        <p:sp>
          <p:nvSpPr>
            <p:cNvPr id="19" name="TextBox 18"/>
            <p:cNvSpPr txBox="1"/>
            <p:nvPr userDrawn="1"/>
          </p:nvSpPr>
          <p:spPr>
            <a:xfrm>
              <a:off x="433698" y="6350171"/>
              <a:ext cx="3943755" cy="338554"/>
            </a:xfrm>
            <a:prstGeom prst="rect">
              <a:avLst/>
            </a:prstGeom>
            <a:noFill/>
          </p:spPr>
          <p:txBody>
            <a:bodyPr wrap="square" rtlCol="0">
              <a:spAutoFit/>
            </a:bodyPr>
            <a:lstStyle/>
            <a:p>
              <a:r>
                <a:rPr lang="en-US" sz="1600" dirty="0">
                  <a:solidFill>
                    <a:srgbClr val="B67084"/>
                  </a:solidFill>
                  <a:latin typeface="Arial" panose="020B0604020202020204" pitchFamily="34" charset="0"/>
                  <a:cs typeface="Arial" panose="020B0604020202020204" pitchFamily="34" charset="0"/>
                </a:rPr>
                <a:t>edgexfoundry.org   |         @edgexfoundry</a:t>
              </a:r>
            </a:p>
          </p:txBody>
        </p:sp>
        <p:pic>
          <p:nvPicPr>
            <p:cNvPr id="20" name="Picture 19"/>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477724" y="6382709"/>
              <a:ext cx="306016" cy="306016"/>
            </a:xfrm>
            <a:prstGeom prst="rect">
              <a:avLst/>
            </a:prstGeom>
          </p:spPr>
        </p:pic>
      </p:grpSp>
    </p:spTree>
    <p:extLst>
      <p:ext uri="{BB962C8B-B14F-4D97-AF65-F5344CB8AC3E}">
        <p14:creationId xmlns:p14="http://schemas.microsoft.com/office/powerpoint/2010/main" val="21577455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Content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5"/>
            <a:ext cx="10607040" cy="886396"/>
          </a:xfrm>
        </p:spPr>
        <p:txBody>
          <a:bodyPr/>
          <a:lstStyle>
            <a:lvl1pPr>
              <a:defRPr/>
            </a:lvl1pPr>
          </a:lstStyle>
          <a:p>
            <a:r>
              <a:rPr lang="en-US" dirty="0"/>
              <a:t>Click to edit content page title</a:t>
            </a:r>
          </a:p>
        </p:txBody>
      </p:sp>
      <p:sp>
        <p:nvSpPr>
          <p:cNvPr id="7" name="矩形 6"/>
          <p:cNvSpPr/>
          <p:nvPr userDrawn="1"/>
        </p:nvSpPr>
        <p:spPr>
          <a:xfrm>
            <a:off x="6579788" y="557884"/>
            <a:ext cx="6209969" cy="253916"/>
          </a:xfrm>
          <a:prstGeom prst="rect">
            <a:avLst/>
          </a:prstGeom>
        </p:spPr>
        <p:txBody>
          <a:bodyPr wrap="square">
            <a:spAutoFit/>
          </a:bodyPr>
          <a:lstStyle/>
          <a:p>
            <a:r>
              <a:rPr lang="en-US" altLang="zh-TW" sz="1050" b="1" dirty="0">
                <a:solidFill>
                  <a:srgbClr val="3D1951"/>
                </a:solidFill>
                <a:latin typeface="Arial" panose="020B0604020202020204" pitchFamily="34" charset="0"/>
                <a:cs typeface="Arial" panose="020B0604020202020204" pitchFamily="34" charset="0"/>
              </a:rPr>
              <a:t>The World’s first plug and play Ecosystem enabled Open platform for the IOT Edge</a:t>
            </a:r>
          </a:p>
        </p:txBody>
      </p:sp>
    </p:spTree>
    <p:extLst>
      <p:ext uri="{BB962C8B-B14F-4D97-AF65-F5344CB8AC3E}">
        <p14:creationId xmlns:p14="http://schemas.microsoft.com/office/powerpoint/2010/main" val="3211295402"/>
      </p:ext>
    </p:extLst>
  </p:cSld>
  <p:clrMapOvr>
    <a:masterClrMapping/>
  </p:clrMapOvr>
  <p:transition spd="med">
    <p:wipe dir="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ext Full Width" userDrawn="1">
  <p:cSld name="Text Full Width">
    <p:spTree>
      <p:nvGrpSpPr>
        <p:cNvPr id="1" name="Shape 119"/>
        <p:cNvGrpSpPr/>
        <p:nvPr/>
      </p:nvGrpSpPr>
      <p:grpSpPr>
        <a:xfrm>
          <a:off x="0" y="0"/>
          <a:ext cx="0" cy="0"/>
          <a:chOff x="0" y="0"/>
          <a:chExt cx="0" cy="0"/>
        </a:xfrm>
      </p:grpSpPr>
      <p:sp>
        <p:nvSpPr>
          <p:cNvPr id="121" name="Google Shape;121;p28"/>
          <p:cNvSpPr txBox="1">
            <a:spLocks noGrp="1"/>
          </p:cNvSpPr>
          <p:nvPr>
            <p:ph type="body" idx="1"/>
          </p:nvPr>
        </p:nvSpPr>
        <p:spPr>
          <a:xfrm>
            <a:off x="624840" y="1335088"/>
            <a:ext cx="10933600" cy="4351200"/>
          </a:xfrm>
          <a:prstGeom prst="rect">
            <a:avLst/>
          </a:prstGeom>
          <a:noFill/>
          <a:ln>
            <a:noFill/>
          </a:ln>
        </p:spPr>
        <p:txBody>
          <a:bodyPr spcFirstLastPara="1" wrap="square" lIns="68575" tIns="34275" rIns="68575" bIns="34275" anchor="t" anchorCtr="0"/>
          <a:lstStyle>
            <a:lvl1pPr marL="609585" lvl="0" indent="-482588" algn="l" rtl="0">
              <a:lnSpc>
                <a:spcPct val="100000"/>
              </a:lnSpc>
              <a:spcBef>
                <a:spcPts val="1067"/>
              </a:spcBef>
              <a:spcAft>
                <a:spcPts val="0"/>
              </a:spcAft>
              <a:buSzPts val="2100"/>
              <a:buChar char="›"/>
              <a:defRPr sz="2800"/>
            </a:lvl1pPr>
            <a:lvl2pPr marL="1219170" lvl="1" indent="-474121" algn="l" rtl="0">
              <a:lnSpc>
                <a:spcPct val="100000"/>
              </a:lnSpc>
              <a:spcBef>
                <a:spcPts val="533"/>
              </a:spcBef>
              <a:spcAft>
                <a:spcPts val="0"/>
              </a:spcAft>
              <a:buSzPts val="2000"/>
              <a:buChar char="›"/>
              <a:defRPr sz="2667"/>
            </a:lvl2pPr>
            <a:lvl3pPr marL="1828754" lvl="2" indent="-457189" algn="l" rtl="0">
              <a:lnSpc>
                <a:spcPct val="100000"/>
              </a:lnSpc>
              <a:spcBef>
                <a:spcPts val="533"/>
              </a:spcBef>
              <a:spcAft>
                <a:spcPts val="0"/>
              </a:spcAft>
              <a:buSzPts val="1800"/>
              <a:buChar char="›"/>
              <a:defRPr sz="2400"/>
            </a:lvl3pPr>
            <a:lvl4pPr marL="2438339" lvl="3" indent="-448722" algn="l" rtl="0">
              <a:lnSpc>
                <a:spcPct val="100000"/>
              </a:lnSpc>
              <a:spcBef>
                <a:spcPts val="533"/>
              </a:spcBef>
              <a:spcAft>
                <a:spcPts val="0"/>
              </a:spcAft>
              <a:buSzPts val="1700"/>
              <a:buChar char="›"/>
              <a:defRPr sz="2267"/>
            </a:lvl4pPr>
            <a:lvl5pPr marL="3047924" lvl="4" indent="-431789" algn="l" rtl="0">
              <a:lnSpc>
                <a:spcPct val="100000"/>
              </a:lnSpc>
              <a:spcBef>
                <a:spcPts val="533"/>
              </a:spcBef>
              <a:spcAft>
                <a:spcPts val="0"/>
              </a:spcAft>
              <a:buSzPts val="1500"/>
              <a:buChar char="›"/>
              <a:defRPr sz="2000"/>
            </a:lvl5pPr>
            <a:lvl6pPr marL="3657509" lvl="5" indent="-423323" algn="l" rtl="0">
              <a:lnSpc>
                <a:spcPct val="90000"/>
              </a:lnSpc>
              <a:spcBef>
                <a:spcPts val="533"/>
              </a:spcBef>
              <a:spcAft>
                <a:spcPts val="0"/>
              </a:spcAft>
              <a:buClr>
                <a:schemeClr val="dk1"/>
              </a:buClr>
              <a:buSzPts val="1400"/>
              <a:buChar char="•"/>
              <a:defRPr/>
            </a:lvl6pPr>
            <a:lvl7pPr marL="4267093" lvl="6" indent="-423323" algn="l" rtl="0">
              <a:lnSpc>
                <a:spcPct val="90000"/>
              </a:lnSpc>
              <a:spcBef>
                <a:spcPts val="533"/>
              </a:spcBef>
              <a:spcAft>
                <a:spcPts val="0"/>
              </a:spcAft>
              <a:buClr>
                <a:schemeClr val="dk1"/>
              </a:buClr>
              <a:buSzPts val="1400"/>
              <a:buChar char="•"/>
              <a:defRPr/>
            </a:lvl7pPr>
            <a:lvl8pPr marL="4876678" lvl="7" indent="-423323" algn="l" rtl="0">
              <a:lnSpc>
                <a:spcPct val="90000"/>
              </a:lnSpc>
              <a:spcBef>
                <a:spcPts val="533"/>
              </a:spcBef>
              <a:spcAft>
                <a:spcPts val="0"/>
              </a:spcAft>
              <a:buClr>
                <a:schemeClr val="dk1"/>
              </a:buClr>
              <a:buSzPts val="1400"/>
              <a:buChar char="•"/>
              <a:defRPr/>
            </a:lvl8pPr>
            <a:lvl9pPr marL="5486263" lvl="8" indent="-423323" algn="l" rtl="0">
              <a:lnSpc>
                <a:spcPct val="90000"/>
              </a:lnSpc>
              <a:spcBef>
                <a:spcPts val="533"/>
              </a:spcBef>
              <a:spcAft>
                <a:spcPts val="0"/>
              </a:spcAft>
              <a:buClr>
                <a:schemeClr val="dk1"/>
              </a:buClr>
              <a:buSzPts val="1400"/>
              <a:buChar char="•"/>
              <a:defRPr/>
            </a:lvl9pPr>
          </a:lstStyle>
          <a:p>
            <a:endParaRPr dirty="0"/>
          </a:p>
        </p:txBody>
      </p:sp>
      <p:sp>
        <p:nvSpPr>
          <p:cNvPr id="125" name="Google Shape;125;p28"/>
          <p:cNvSpPr txBox="1">
            <a:spLocks noGrp="1"/>
          </p:cNvSpPr>
          <p:nvPr>
            <p:ph type="sldNum" idx="12"/>
          </p:nvPr>
        </p:nvSpPr>
        <p:spPr>
          <a:xfrm>
            <a:off x="11824339" y="6583680"/>
            <a:ext cx="368000" cy="2740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sz="1067" b="0" i="0" u="none" strike="noStrike" cap="none">
                <a:solidFill>
                  <a:srgbClr val="2F2F2F"/>
                </a:solidFill>
                <a:latin typeface="Gill Sans"/>
                <a:ea typeface="Gill Sans"/>
                <a:cs typeface="Gill Sans"/>
                <a:sym typeface="Gill Sans"/>
              </a:defRPr>
            </a:lvl1pPr>
            <a:lvl2pPr marL="0" lvl="1" indent="0" algn="r" rtl="0">
              <a:spcBef>
                <a:spcPts val="0"/>
              </a:spcBef>
              <a:buNone/>
              <a:defRPr sz="1067" b="0" i="0" u="none" strike="noStrike" cap="none">
                <a:solidFill>
                  <a:srgbClr val="2F2F2F"/>
                </a:solidFill>
                <a:latin typeface="Gill Sans"/>
                <a:ea typeface="Gill Sans"/>
                <a:cs typeface="Gill Sans"/>
                <a:sym typeface="Gill Sans"/>
              </a:defRPr>
            </a:lvl2pPr>
            <a:lvl3pPr marL="0" lvl="2" indent="0" algn="r" rtl="0">
              <a:spcBef>
                <a:spcPts val="0"/>
              </a:spcBef>
              <a:buNone/>
              <a:defRPr sz="1067" b="0" i="0" u="none" strike="noStrike" cap="none">
                <a:solidFill>
                  <a:srgbClr val="2F2F2F"/>
                </a:solidFill>
                <a:latin typeface="Gill Sans"/>
                <a:ea typeface="Gill Sans"/>
                <a:cs typeface="Gill Sans"/>
                <a:sym typeface="Gill Sans"/>
              </a:defRPr>
            </a:lvl3pPr>
            <a:lvl4pPr marL="0" lvl="3" indent="0" algn="r" rtl="0">
              <a:spcBef>
                <a:spcPts val="0"/>
              </a:spcBef>
              <a:buNone/>
              <a:defRPr sz="1067" b="0" i="0" u="none" strike="noStrike" cap="none">
                <a:solidFill>
                  <a:srgbClr val="2F2F2F"/>
                </a:solidFill>
                <a:latin typeface="Gill Sans"/>
                <a:ea typeface="Gill Sans"/>
                <a:cs typeface="Gill Sans"/>
                <a:sym typeface="Gill Sans"/>
              </a:defRPr>
            </a:lvl4pPr>
            <a:lvl5pPr marL="0" lvl="4" indent="0" algn="r" rtl="0">
              <a:spcBef>
                <a:spcPts val="0"/>
              </a:spcBef>
              <a:buNone/>
              <a:defRPr sz="1067" b="0" i="0" u="none" strike="noStrike" cap="none">
                <a:solidFill>
                  <a:srgbClr val="2F2F2F"/>
                </a:solidFill>
                <a:latin typeface="Gill Sans"/>
                <a:ea typeface="Gill Sans"/>
                <a:cs typeface="Gill Sans"/>
                <a:sym typeface="Gill Sans"/>
              </a:defRPr>
            </a:lvl5pPr>
            <a:lvl6pPr marL="0" lvl="5" indent="0" algn="r" rtl="0">
              <a:spcBef>
                <a:spcPts val="0"/>
              </a:spcBef>
              <a:buNone/>
              <a:defRPr sz="1067" b="0" i="0" u="none" strike="noStrike" cap="none">
                <a:solidFill>
                  <a:srgbClr val="2F2F2F"/>
                </a:solidFill>
                <a:latin typeface="Gill Sans"/>
                <a:ea typeface="Gill Sans"/>
                <a:cs typeface="Gill Sans"/>
                <a:sym typeface="Gill Sans"/>
              </a:defRPr>
            </a:lvl6pPr>
            <a:lvl7pPr marL="0" lvl="6" indent="0" algn="r" rtl="0">
              <a:spcBef>
                <a:spcPts val="0"/>
              </a:spcBef>
              <a:buNone/>
              <a:defRPr sz="1067" b="0" i="0" u="none" strike="noStrike" cap="none">
                <a:solidFill>
                  <a:srgbClr val="2F2F2F"/>
                </a:solidFill>
                <a:latin typeface="Gill Sans"/>
                <a:ea typeface="Gill Sans"/>
                <a:cs typeface="Gill Sans"/>
                <a:sym typeface="Gill Sans"/>
              </a:defRPr>
            </a:lvl7pPr>
            <a:lvl8pPr marL="0" lvl="7" indent="0" algn="r" rtl="0">
              <a:spcBef>
                <a:spcPts val="0"/>
              </a:spcBef>
              <a:buNone/>
              <a:defRPr sz="1067" b="0" i="0" u="none" strike="noStrike" cap="none">
                <a:solidFill>
                  <a:srgbClr val="2F2F2F"/>
                </a:solidFill>
                <a:latin typeface="Gill Sans"/>
                <a:ea typeface="Gill Sans"/>
                <a:cs typeface="Gill Sans"/>
                <a:sym typeface="Gill Sans"/>
              </a:defRPr>
            </a:lvl8pPr>
            <a:lvl9pPr marL="0" lvl="8" indent="0" algn="r" rtl="0">
              <a:spcBef>
                <a:spcPts val="0"/>
              </a:spcBef>
              <a:buNone/>
              <a:defRPr sz="1067" b="0" i="0" u="none" strike="noStrike" cap="none">
                <a:solidFill>
                  <a:srgbClr val="2F2F2F"/>
                </a:solidFill>
                <a:latin typeface="Gill Sans"/>
                <a:ea typeface="Gill Sans"/>
                <a:cs typeface="Gill Sans"/>
                <a:sym typeface="Gill Sans"/>
              </a:defRPr>
            </a:lvl9pPr>
          </a:lstStyle>
          <a:p>
            <a:fld id="{00000000-1234-1234-1234-123412341234}" type="slidenum">
              <a:rPr lang="en" smtClean="0"/>
              <a:pPr/>
              <a:t>‹#›</a:t>
            </a:fld>
            <a:endParaRPr lang="en"/>
          </a:p>
        </p:txBody>
      </p:sp>
      <p:sp>
        <p:nvSpPr>
          <p:cNvPr id="9" name="矩形 8"/>
          <p:cNvSpPr/>
          <p:nvPr userDrawn="1"/>
        </p:nvSpPr>
        <p:spPr>
          <a:xfrm>
            <a:off x="6579788" y="557884"/>
            <a:ext cx="6209969" cy="253916"/>
          </a:xfrm>
          <a:prstGeom prst="rect">
            <a:avLst/>
          </a:prstGeom>
        </p:spPr>
        <p:txBody>
          <a:bodyPr wrap="square">
            <a:spAutoFit/>
          </a:bodyPr>
          <a:lstStyle/>
          <a:p>
            <a:r>
              <a:rPr lang="en-US" altLang="zh-TW" sz="1050" b="1" dirty="0">
                <a:solidFill>
                  <a:srgbClr val="3D1951"/>
                </a:solidFill>
                <a:latin typeface="Arial" panose="020B0604020202020204" pitchFamily="34" charset="0"/>
                <a:cs typeface="Arial" panose="020B0604020202020204" pitchFamily="34" charset="0"/>
              </a:rPr>
              <a:t>The World’s first plug and play Ecosystem enabled Open platform for the IOT Edge</a:t>
            </a:r>
          </a:p>
        </p:txBody>
      </p:sp>
    </p:spTree>
    <p:extLst>
      <p:ext uri="{BB962C8B-B14F-4D97-AF65-F5344CB8AC3E}">
        <p14:creationId xmlns:p14="http://schemas.microsoft.com/office/powerpoint/2010/main" val="2575207162"/>
      </p:ext>
    </p:extLst>
  </p:cSld>
  <p:clrMapOvr>
    <a:masterClrMapping/>
  </p:clrMapOvr>
  <p:transition>
    <p:fade thruBlk="1"/>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Blank with header &amp;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247508982"/>
      </p:ext>
    </p:extLst>
  </p:cSld>
  <p:clrMapOvr>
    <a:masterClrMapping/>
  </p:clrMapOvr>
  <p:extLst>
    <p:ext uri="{DCECCB84-F9BA-43D5-87BE-67443E8EF086}">
      <p15:sldGuideLst xmlns:p15="http://schemas.microsoft.com/office/powerpoint/2012/main">
        <p15:guide id="1" pos="444">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Subtitle and Content">
    <p:spTree>
      <p:nvGrpSpPr>
        <p:cNvPr id="1" name=""/>
        <p:cNvGrpSpPr/>
        <p:nvPr/>
      </p:nvGrpSpPr>
      <p:grpSpPr>
        <a:xfrm>
          <a:off x="0" y="0"/>
          <a:ext cx="0" cy="0"/>
          <a:chOff x="0" y="0"/>
          <a:chExt cx="0" cy="0"/>
        </a:xfrm>
      </p:grpSpPr>
      <p:sp>
        <p:nvSpPr>
          <p:cNvPr id="18" name="Content Placeholder 17">
            <a:extLst>
              <a:ext uri="{FF2B5EF4-FFF2-40B4-BE49-F238E27FC236}">
                <a16:creationId xmlns:a16="http://schemas.microsoft.com/office/drawing/2014/main" id="{D034FA3F-D529-4D8B-B6EC-A8341FCAF67E}"/>
              </a:ext>
            </a:extLst>
          </p:cNvPr>
          <p:cNvSpPr>
            <a:spLocks noGrp="1"/>
          </p:cNvSpPr>
          <p:nvPr>
            <p:ph sz="quarter" idx="14" hasCustomPrompt="1"/>
          </p:nvPr>
        </p:nvSpPr>
        <p:spPr>
          <a:xfrm>
            <a:off x="616666" y="1600201"/>
            <a:ext cx="10975658" cy="4572000"/>
          </a:xfrm>
        </p:spPr>
        <p:txBody>
          <a:bodyPr/>
          <a:lstStyle>
            <a:lvl1pPr>
              <a:spcBef>
                <a:spcPts val="1500"/>
              </a:spcBef>
              <a:defRPr/>
            </a:lvl1pPr>
            <a:lvl2pPr>
              <a:spcBef>
                <a:spcPts val="300"/>
              </a:spcBef>
              <a:defRPr/>
            </a:lvl2pPr>
            <a:lvl5pPr>
              <a:defRPr/>
            </a:lvl5pPr>
            <a:lvl6pPr>
              <a:defRPr/>
            </a:lvl6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9" name="TextBox 8">
            <a:extLst>
              <a:ext uri="{FF2B5EF4-FFF2-40B4-BE49-F238E27FC236}">
                <a16:creationId xmlns:a16="http://schemas.microsoft.com/office/drawing/2014/main" id="{427E3E8B-0F66-4996-9785-6E9531D89A5A}"/>
              </a:ext>
            </a:extLst>
          </p:cNvPr>
          <p:cNvSpPr txBox="1"/>
          <p:nvPr userDrawn="1"/>
        </p:nvSpPr>
        <p:spPr>
          <a:xfrm>
            <a:off x="11493934" y="6388100"/>
            <a:ext cx="438104"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sz="1800">
              <a:latin typeface="+mj-lt"/>
            </a:endParaRPr>
          </a:p>
        </p:txBody>
      </p:sp>
      <p:sp>
        <p:nvSpPr>
          <p:cNvPr id="8" name="Subtitle 2">
            <a:extLst>
              <a:ext uri="{FF2B5EF4-FFF2-40B4-BE49-F238E27FC236}">
                <a16:creationId xmlns:a16="http://schemas.microsoft.com/office/drawing/2014/main" id="{216D2F66-BB7F-4F0E-A224-A105F87676EF}"/>
              </a:ext>
            </a:extLst>
          </p:cNvPr>
          <p:cNvSpPr>
            <a:spLocks noGrp="1"/>
          </p:cNvSpPr>
          <p:nvPr>
            <p:ph type="subTitle" idx="10" hasCustomPrompt="1"/>
          </p:nvPr>
        </p:nvSpPr>
        <p:spPr>
          <a:xfrm>
            <a:off x="593021" y="811831"/>
            <a:ext cx="10990809"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
        <p:nvSpPr>
          <p:cNvPr id="2" name="Title 1">
            <a:extLst>
              <a:ext uri="{FF2B5EF4-FFF2-40B4-BE49-F238E27FC236}">
                <a16:creationId xmlns:a16="http://schemas.microsoft.com/office/drawing/2014/main" id="{96924E83-0498-4D8B-94A0-3FF7CDD8F127}"/>
              </a:ext>
            </a:extLst>
          </p:cNvPr>
          <p:cNvSpPr>
            <a:spLocks noGrp="1"/>
          </p:cNvSpPr>
          <p:nvPr>
            <p:ph type="title" hasCustomPrompt="1"/>
          </p:nvPr>
        </p:nvSpPr>
        <p:spPr/>
        <p:txBody>
          <a:bodyPr/>
          <a:lstStyle>
            <a:lvl1pPr>
              <a:defRPr/>
            </a:lvl1pPr>
          </a:lstStyle>
          <a:p>
            <a:r>
              <a:rPr lang="en-US"/>
              <a:t>Click to Add One Line Title</a:t>
            </a:r>
          </a:p>
        </p:txBody>
      </p:sp>
    </p:spTree>
    <p:extLst>
      <p:ext uri="{BB962C8B-B14F-4D97-AF65-F5344CB8AC3E}">
        <p14:creationId xmlns:p14="http://schemas.microsoft.com/office/powerpoint/2010/main" val="3903026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23" name="Rectangle 22"/>
          <p:cNvSpPr/>
          <p:nvPr userDrawn="1"/>
        </p:nvSpPr>
        <p:spPr>
          <a:xfrm>
            <a:off x="1315366" y="3251042"/>
            <a:ext cx="9569735" cy="1488274"/>
          </a:xfrm>
          <a:prstGeom prst="rect">
            <a:avLst/>
          </a:prstGeom>
          <a:solidFill>
            <a:srgbClr val="3D1951">
              <a:alpha val="75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a:solidFill>
                <a:prstClr val="white"/>
              </a:solidFill>
            </a:endParaRPr>
          </a:p>
        </p:txBody>
      </p:sp>
      <p:sp>
        <p:nvSpPr>
          <p:cNvPr id="24" name="Rectangle 23"/>
          <p:cNvSpPr/>
          <p:nvPr userDrawn="1"/>
        </p:nvSpPr>
        <p:spPr>
          <a:xfrm>
            <a:off x="1323833" y="4945052"/>
            <a:ext cx="9561268" cy="753738"/>
          </a:xfrm>
          <a:prstGeom prst="rect">
            <a:avLst/>
          </a:prstGeom>
          <a:solidFill>
            <a:srgbClr val="3D1951">
              <a:alpha val="75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a:solidFill>
                <a:prstClr val="white"/>
              </a:solidFill>
            </a:endParaRPr>
          </a:p>
        </p:txBody>
      </p:sp>
      <p:sp>
        <p:nvSpPr>
          <p:cNvPr id="9" name="Rectangle 8"/>
          <p:cNvSpPr/>
          <p:nvPr userDrawn="1"/>
        </p:nvSpPr>
        <p:spPr>
          <a:xfrm>
            <a:off x="2963694" y="1789889"/>
            <a:ext cx="6264613" cy="1031132"/>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a:solidFill>
                <a:prstClr val="white"/>
              </a:solidFill>
            </a:endParaRPr>
          </a:p>
        </p:txBody>
      </p:sp>
      <p:sp>
        <p:nvSpPr>
          <p:cNvPr id="2" name="Title 1"/>
          <p:cNvSpPr>
            <a:spLocks noGrp="1"/>
          </p:cNvSpPr>
          <p:nvPr>
            <p:ph type="ctrTitle"/>
          </p:nvPr>
        </p:nvSpPr>
        <p:spPr>
          <a:xfrm>
            <a:off x="1315367" y="3263328"/>
            <a:ext cx="9561268" cy="1475988"/>
          </a:xfrm>
        </p:spPr>
        <p:txBody>
          <a:bodyPr anchor="ctr">
            <a:normAutofit/>
          </a:bodyPr>
          <a:lstStyle>
            <a:lvl1pPr algn="ctr">
              <a:lnSpc>
                <a:spcPct val="100000"/>
              </a:lnSpc>
              <a:defRPr sz="3599" b="0" i="0">
                <a:solidFill>
                  <a:schemeClr val="bg1"/>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3" name="Subtitle 2"/>
          <p:cNvSpPr>
            <a:spLocks noGrp="1"/>
          </p:cNvSpPr>
          <p:nvPr>
            <p:ph type="subTitle" idx="1"/>
          </p:nvPr>
        </p:nvSpPr>
        <p:spPr>
          <a:xfrm>
            <a:off x="1315367" y="4945054"/>
            <a:ext cx="9561268" cy="722489"/>
          </a:xfrm>
        </p:spPr>
        <p:txBody>
          <a:bodyPr anchor="ctr"/>
          <a:lstStyle>
            <a:lvl1pPr marL="0" indent="0" algn="ctr">
              <a:lnSpc>
                <a:spcPct val="100000"/>
              </a:lnSpc>
              <a:buNone/>
              <a:defRPr sz="2399" b="0" i="0">
                <a:solidFill>
                  <a:schemeClr val="bg1"/>
                </a:solidFill>
                <a:latin typeface="Arial" panose="020B0604020202020204" pitchFamily="34" charset="0"/>
                <a:cs typeface="Arial" panose="020B0604020202020204" pitchFamily="34" charset="0"/>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dirty="0"/>
              <a:t>Click to edit Master subtitle style</a:t>
            </a:r>
          </a:p>
        </p:txBody>
      </p:sp>
      <p:sp>
        <p:nvSpPr>
          <p:cNvPr id="4" name="Date Placeholder 3"/>
          <p:cNvSpPr>
            <a:spLocks noGrp="1"/>
          </p:cNvSpPr>
          <p:nvPr>
            <p:ph type="dt" sz="half" idx="10"/>
          </p:nvPr>
        </p:nvSpPr>
        <p:spPr/>
        <p:txBody>
          <a:bodyPr/>
          <a:lstStyle/>
          <a:p>
            <a:fld id="{A7E2BE23-3B1D-42A0-A791-761FE3B50218}" type="datetimeFigureOut">
              <a:rPr lang="en-US" smtClean="0">
                <a:solidFill>
                  <a:prstClr val="black">
                    <a:tint val="75000"/>
                  </a:prstClr>
                </a:solidFill>
              </a:rPr>
              <a:pPr/>
              <a:t>9/19/2019</a:t>
            </a:fld>
            <a:endParaRPr lang="en-US" dirty="0">
              <a:solidFill>
                <a:prstClr val="black">
                  <a:tint val="75000"/>
                </a:prstClr>
              </a:solidFill>
            </a:endParaRPr>
          </a:p>
        </p:txBody>
      </p:sp>
      <p:sp>
        <p:nvSpPr>
          <p:cNvPr id="5" name="Footer Placeholder 4"/>
          <p:cNvSpPr>
            <a:spLocks noGrp="1"/>
          </p:cNvSpPr>
          <p:nvPr>
            <p:ph type="ftr" sz="quarter" idx="11"/>
          </p:nvPr>
        </p:nvSpPr>
        <p:spPr>
          <a:xfrm>
            <a:off x="5600700" y="6356352"/>
            <a:ext cx="4114800" cy="365125"/>
          </a:xfrm>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A1F8639F-0741-457D-9BFC-A4B1A6D47EF6}" type="slidenum">
              <a:rPr lang="en-US" smtClean="0">
                <a:solidFill>
                  <a:prstClr val="black">
                    <a:tint val="75000"/>
                  </a:prstClr>
                </a:solidFill>
              </a:rPr>
              <a:pPr/>
              <a:t>‹#›</a:t>
            </a:fld>
            <a:endParaRPr lang="en-US" dirty="0">
              <a:solidFill>
                <a:prstClr val="black">
                  <a:tint val="75000"/>
                </a:prstClr>
              </a:solidFill>
            </a:endParaRP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189632" y="1997684"/>
            <a:ext cx="5812738" cy="617603"/>
          </a:xfrm>
          <a:prstGeom prst="rect">
            <a:avLst/>
          </a:prstGeom>
        </p:spPr>
      </p:pic>
      <p:sp>
        <p:nvSpPr>
          <p:cNvPr id="19" name="TextBox 18"/>
          <p:cNvSpPr txBox="1"/>
          <p:nvPr userDrawn="1"/>
        </p:nvSpPr>
        <p:spPr>
          <a:xfrm>
            <a:off x="433699" y="6350171"/>
            <a:ext cx="3943755" cy="338554"/>
          </a:xfrm>
          <a:prstGeom prst="rect">
            <a:avLst/>
          </a:prstGeom>
          <a:noFill/>
        </p:spPr>
        <p:txBody>
          <a:bodyPr wrap="square" rtlCol="0">
            <a:spAutoFit/>
          </a:bodyPr>
          <a:lstStyle/>
          <a:p>
            <a:r>
              <a:rPr lang="en-US" sz="1600" dirty="0">
                <a:solidFill>
                  <a:srgbClr val="B67084"/>
                </a:solidFill>
                <a:latin typeface="Arial" panose="020B0604020202020204" pitchFamily="34" charset="0"/>
                <a:cs typeface="Arial" panose="020B0604020202020204" pitchFamily="34" charset="0"/>
              </a:rPr>
              <a:t>edgexfoundry.org   |         @edgexfoundry</a:t>
            </a:r>
          </a:p>
        </p:txBody>
      </p:sp>
      <p:pic>
        <p:nvPicPr>
          <p:cNvPr id="20" name="Picture 19"/>
          <p:cNvPicPr>
            <a:picLocks noChangeAspect="1"/>
          </p:cNvPicPr>
          <p:nvPr userDrawn="1"/>
        </p:nvPicPr>
        <p:blipFill>
          <a:blip r:embed="rId4" cstate="print">
            <a:lum bright="70000" contrast="-70000"/>
            <a:extLst>
              <a:ext uri="{28A0092B-C50C-407E-A947-70E740481C1C}">
                <a14:useLocalDpi xmlns:a14="http://schemas.microsoft.com/office/drawing/2010/main" val="0"/>
              </a:ext>
            </a:extLst>
          </a:blip>
          <a:stretch>
            <a:fillRect/>
          </a:stretch>
        </p:blipFill>
        <p:spPr>
          <a:xfrm>
            <a:off x="2477724" y="6382709"/>
            <a:ext cx="306016" cy="306016"/>
          </a:xfrm>
          <a:prstGeom prst="rect">
            <a:avLst/>
          </a:prstGeom>
        </p:spPr>
      </p:pic>
      <p:sp>
        <p:nvSpPr>
          <p:cNvPr id="17" name="Rectangle 16"/>
          <p:cNvSpPr/>
          <p:nvPr userDrawn="1"/>
        </p:nvSpPr>
        <p:spPr>
          <a:xfrm>
            <a:off x="6073142" y="-3235"/>
            <a:ext cx="45719" cy="1864392"/>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a:solidFill>
                <a:prstClr val="white"/>
              </a:solidFill>
            </a:endParaRPr>
          </a:p>
        </p:txBody>
      </p:sp>
      <p:sp>
        <p:nvSpPr>
          <p:cNvPr id="15" name="矩形 14"/>
          <p:cNvSpPr/>
          <p:nvPr userDrawn="1"/>
        </p:nvSpPr>
        <p:spPr>
          <a:xfrm>
            <a:off x="-1361826" y="6027003"/>
            <a:ext cx="6392909" cy="830997"/>
          </a:xfrm>
          <a:prstGeom prst="rect">
            <a:avLst/>
          </a:prstGeom>
        </p:spPr>
        <p:txBody>
          <a:bodyPr wrap="square">
            <a:spAutoFit/>
          </a:bodyPr>
          <a:lstStyle/>
          <a:p>
            <a:pPr algn="ctr"/>
            <a:r>
              <a:rPr lang="en-US" altLang="zh-TW" sz="1600" b="1" dirty="0" err="1">
                <a:solidFill>
                  <a:schemeClr val="bg1"/>
                </a:solidFill>
                <a:latin typeface="Arial" panose="020B0604020202020204" pitchFamily="34" charset="0"/>
                <a:cs typeface="Arial" panose="020B0604020202020204" pitchFamily="34" charset="0"/>
              </a:rPr>
              <a:t>Edge</a:t>
            </a:r>
            <a:r>
              <a:rPr lang="en-US" altLang="zh-TW" sz="1600" b="1" dirty="0" err="1">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X</a:t>
            </a:r>
            <a:r>
              <a:rPr lang="en-US" altLang="zh-TW" sz="1600" b="1" dirty="0">
                <a:solidFill>
                  <a:schemeClr val="bg1"/>
                </a:solidFill>
                <a:latin typeface="Arial" panose="020B0604020202020204" pitchFamily="34" charset="0"/>
                <a:cs typeface="Arial" panose="020B0604020202020204" pitchFamily="34" charset="0"/>
              </a:rPr>
              <a:t> - Your data liberated</a:t>
            </a:r>
          </a:p>
          <a:p>
            <a:br>
              <a:rPr lang="en-US" altLang="zh-TW" sz="1600" b="1" dirty="0">
                <a:solidFill>
                  <a:schemeClr val="bg1"/>
                </a:solidFill>
                <a:latin typeface="Arial" panose="020B0604020202020204" pitchFamily="34" charset="0"/>
                <a:cs typeface="Arial" panose="020B0604020202020204" pitchFamily="34" charset="0"/>
              </a:rPr>
            </a:br>
            <a:endParaRPr lang="zh-TW" altLang="en-US" sz="1600" b="1" dirty="0">
              <a:solidFill>
                <a:schemeClr val="bg1"/>
              </a:solidFill>
              <a:latin typeface="Arial" panose="020B0604020202020204" pitchFamily="34" charset="0"/>
              <a:cs typeface="Arial" panose="020B0604020202020204" pitchFamily="34" charset="0"/>
            </a:endParaRPr>
          </a:p>
        </p:txBody>
      </p:sp>
      <p:sp>
        <p:nvSpPr>
          <p:cNvPr id="16" name="矩形 15"/>
          <p:cNvSpPr/>
          <p:nvPr userDrawn="1"/>
        </p:nvSpPr>
        <p:spPr>
          <a:xfrm>
            <a:off x="2944744" y="2904982"/>
            <a:ext cx="6209969" cy="276999"/>
          </a:xfrm>
          <a:prstGeom prst="rect">
            <a:avLst/>
          </a:prstGeom>
        </p:spPr>
        <p:txBody>
          <a:bodyPr wrap="square">
            <a:spAutoFit/>
          </a:bodyPr>
          <a:lstStyle/>
          <a:p>
            <a:r>
              <a:rPr lang="en-US" altLang="zh-TW" sz="1200" b="1" dirty="0">
                <a:solidFill>
                  <a:schemeClr val="bg1"/>
                </a:solidFill>
                <a:latin typeface="Arial" panose="020B0604020202020204" pitchFamily="34" charset="0"/>
                <a:cs typeface="Arial" panose="020B0604020202020204" pitchFamily="34" charset="0"/>
              </a:rPr>
              <a:t>The World’s first plug and play Ecosystem enabled Open platform for the </a:t>
            </a:r>
            <a:r>
              <a:rPr lang="en-US" altLang="zh-TW" sz="1200" b="1" dirty="0" err="1">
                <a:solidFill>
                  <a:schemeClr val="bg1"/>
                </a:solidFill>
                <a:latin typeface="Arial" panose="020B0604020202020204" pitchFamily="34" charset="0"/>
                <a:cs typeface="Arial" panose="020B0604020202020204" pitchFamily="34" charset="0"/>
              </a:rPr>
              <a:t>IoT</a:t>
            </a:r>
            <a:r>
              <a:rPr lang="en-US" altLang="zh-TW" sz="1200" b="1" dirty="0">
                <a:solidFill>
                  <a:schemeClr val="bg1"/>
                </a:solidFill>
                <a:latin typeface="Arial" panose="020B0604020202020204" pitchFamily="34" charset="0"/>
                <a:cs typeface="Arial" panose="020B0604020202020204" pitchFamily="34" charset="0"/>
              </a:rPr>
              <a:t> Edge</a:t>
            </a:r>
          </a:p>
        </p:txBody>
      </p:sp>
    </p:spTree>
    <p:extLst>
      <p:ext uri="{BB962C8B-B14F-4D97-AF65-F5344CB8AC3E}">
        <p14:creationId xmlns:p14="http://schemas.microsoft.com/office/powerpoint/2010/main" val="15380631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25294" y="674582"/>
            <a:ext cx="11157624" cy="1016106"/>
          </a:xfrm>
        </p:spPr>
        <p:txBody>
          <a:bodyPr/>
          <a:lstStyle/>
          <a:p>
            <a:r>
              <a:rPr lang="en-US" dirty="0"/>
              <a:t>Click to edit Master title style</a:t>
            </a:r>
          </a:p>
        </p:txBody>
      </p:sp>
      <p:sp>
        <p:nvSpPr>
          <p:cNvPr id="3" name="Content Placeholder 2"/>
          <p:cNvSpPr>
            <a:spLocks noGrp="1"/>
          </p:cNvSpPr>
          <p:nvPr>
            <p:ph idx="1"/>
          </p:nvPr>
        </p:nvSpPr>
        <p:spPr>
          <a:xfrm>
            <a:off x="525294" y="1825625"/>
            <a:ext cx="11157625" cy="4351338"/>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130985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Blank">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25294" y="674582"/>
            <a:ext cx="11157624" cy="1016106"/>
          </a:xfrm>
        </p:spPr>
        <p:txBody>
          <a:bodyPr/>
          <a:lstStyle/>
          <a:p>
            <a:r>
              <a:rPr lang="en-US" dirty="0"/>
              <a:t>Click to edit Master title style</a:t>
            </a:r>
          </a:p>
        </p:txBody>
      </p:sp>
      <p:sp>
        <p:nvSpPr>
          <p:cNvPr id="3" name="Content Placeholder 2"/>
          <p:cNvSpPr>
            <a:spLocks noGrp="1"/>
          </p:cNvSpPr>
          <p:nvPr>
            <p:ph idx="1"/>
          </p:nvPr>
        </p:nvSpPr>
        <p:spPr>
          <a:xfrm>
            <a:off x="525294" y="1825625"/>
            <a:ext cx="11157625"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385779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25294" y="674582"/>
            <a:ext cx="11157624" cy="1016106"/>
          </a:xfrm>
        </p:spPr>
        <p:txBody>
          <a:bodyPr/>
          <a:lstStyle/>
          <a:p>
            <a:r>
              <a:rPr lang="en-US"/>
              <a:t>Click to edit Master title style</a:t>
            </a:r>
          </a:p>
        </p:txBody>
      </p:sp>
      <p:sp>
        <p:nvSpPr>
          <p:cNvPr id="3" name="Content Placeholder 2"/>
          <p:cNvSpPr>
            <a:spLocks noGrp="1"/>
          </p:cNvSpPr>
          <p:nvPr>
            <p:ph sz="half" idx="1"/>
          </p:nvPr>
        </p:nvSpPr>
        <p:spPr>
          <a:xfrm>
            <a:off x="525294" y="1825625"/>
            <a:ext cx="5494506" cy="4351338"/>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72201" y="1825625"/>
            <a:ext cx="5510718"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420072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cSld name="1_Title Slide">
    <p:spTree>
      <p:nvGrpSpPr>
        <p:cNvPr id="1" name=""/>
        <p:cNvGrpSpPr/>
        <p:nvPr/>
      </p:nvGrpSpPr>
      <p:grpSpPr>
        <a:xfrm>
          <a:off x="0" y="0"/>
          <a:ext cx="0" cy="0"/>
          <a:chOff x="0" y="0"/>
          <a:chExt cx="0" cy="0"/>
        </a:xfrm>
      </p:grpSpPr>
      <p:sp>
        <p:nvSpPr>
          <p:cNvPr id="9" name="矩形 8"/>
          <p:cNvSpPr/>
          <p:nvPr userDrawn="1"/>
        </p:nvSpPr>
        <p:spPr>
          <a:xfrm>
            <a:off x="7052367" y="6027003"/>
            <a:ext cx="6392909" cy="830997"/>
          </a:xfrm>
          <a:prstGeom prst="rect">
            <a:avLst/>
          </a:prstGeom>
        </p:spPr>
        <p:txBody>
          <a:bodyPr wrap="square">
            <a:spAutoFit/>
          </a:bodyPr>
          <a:lstStyle/>
          <a:p>
            <a:pPr algn="ctr"/>
            <a:r>
              <a:rPr lang="en-US" altLang="zh-TW" sz="1600" b="1" dirty="0" err="1">
                <a:solidFill>
                  <a:srgbClr val="3D1951"/>
                </a:solidFill>
                <a:latin typeface="Arial" panose="020B0604020202020204" pitchFamily="34" charset="0"/>
                <a:cs typeface="Arial" panose="020B0604020202020204" pitchFamily="34" charset="0"/>
              </a:rPr>
              <a:t>Edge</a:t>
            </a:r>
            <a:r>
              <a:rPr lang="en-US" altLang="zh-TW" sz="1600" b="1" dirty="0" err="1">
                <a:solidFill>
                  <a:srgbClr val="3D195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X</a:t>
            </a:r>
            <a:r>
              <a:rPr lang="en-US" altLang="zh-TW" sz="1600" b="1" dirty="0">
                <a:solidFill>
                  <a:srgbClr val="3D1951"/>
                </a:solidFill>
                <a:latin typeface="Arial" panose="020B0604020202020204" pitchFamily="34" charset="0"/>
                <a:cs typeface="Arial" panose="020B0604020202020204" pitchFamily="34" charset="0"/>
              </a:rPr>
              <a:t> - Your data liberated</a:t>
            </a:r>
          </a:p>
          <a:p>
            <a:br>
              <a:rPr lang="en-US" altLang="zh-TW" sz="1600" b="1" dirty="0">
                <a:solidFill>
                  <a:srgbClr val="3D1951"/>
                </a:solidFill>
                <a:latin typeface="Arial" panose="020B0604020202020204" pitchFamily="34" charset="0"/>
                <a:cs typeface="Arial" panose="020B0604020202020204" pitchFamily="34" charset="0"/>
              </a:rPr>
            </a:br>
            <a:endParaRPr lang="zh-TW" altLang="en-US" sz="1600" b="1" dirty="0">
              <a:solidFill>
                <a:srgbClr val="3D1951"/>
              </a:solidFill>
              <a:latin typeface="Arial" panose="020B0604020202020204" pitchFamily="34" charset="0"/>
              <a:cs typeface="Arial" panose="020B0604020202020204" pitchFamily="34" charset="0"/>
            </a:endParaRPr>
          </a:p>
        </p:txBody>
      </p:sp>
      <p:sp>
        <p:nvSpPr>
          <p:cNvPr id="2" name="Title 1"/>
          <p:cNvSpPr>
            <a:spLocks noGrp="1"/>
          </p:cNvSpPr>
          <p:nvPr>
            <p:ph type="title" hasCustomPrompt="1"/>
          </p:nvPr>
        </p:nvSpPr>
        <p:spPr>
          <a:xfrm>
            <a:off x="5185715" y="1679667"/>
            <a:ext cx="6402467" cy="1234440"/>
          </a:xfrm>
        </p:spPr>
        <p:txBody>
          <a:bodyPr wrap="square" anchor="b"/>
          <a:lstStyle>
            <a:lvl1pPr algn="r">
              <a:defRPr sz="3999" b="0" cap="none" baseline="0"/>
            </a:lvl1pPr>
          </a:lstStyle>
          <a:p>
            <a:r>
              <a:rPr lang="en-US"/>
              <a:t>Click to Edit Master Title Style</a:t>
            </a:r>
            <a:endParaRPr lang="en-US" dirty="0"/>
          </a:p>
        </p:txBody>
      </p:sp>
      <p:sp>
        <p:nvSpPr>
          <p:cNvPr id="128" name="Subtitle 2">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7010639" y="2956717"/>
            <a:ext cx="4571570" cy="700882"/>
          </a:xfrm>
        </p:spPr>
        <p:txBody>
          <a:bodyPr/>
          <a:lstStyle>
            <a:lvl1pPr marL="0" indent="0" algn="r">
              <a:buNone/>
              <a:defRPr sz="2399">
                <a:solidFill>
                  <a:schemeClr val="accent4"/>
                </a:solidFill>
                <a:latin typeface="+mj-lt"/>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dirty="0"/>
              <a:t>Click to </a:t>
            </a:r>
            <a:r>
              <a:rPr lang="en-US"/>
              <a:t>edit master </a:t>
            </a:r>
            <a:r>
              <a:rPr lang="en-US" dirty="0"/>
              <a:t>subtitle style</a:t>
            </a:r>
          </a:p>
        </p:txBody>
      </p:sp>
      <p:sp>
        <p:nvSpPr>
          <p:cNvPr id="7" name="Text Placeholder 6">
            <a:extLst>
              <a:ext uri="{FF2B5EF4-FFF2-40B4-BE49-F238E27FC236}">
                <a16:creationId xmlns:a16="http://schemas.microsoft.com/office/drawing/2014/main" id="{DEA43E1E-B208-4DC4-9D6A-01669D00DA14}"/>
              </a:ext>
            </a:extLst>
          </p:cNvPr>
          <p:cNvSpPr>
            <a:spLocks noGrp="1"/>
          </p:cNvSpPr>
          <p:nvPr>
            <p:ph type="body" sz="quarter" idx="11" hasCustomPrompt="1"/>
          </p:nvPr>
        </p:nvSpPr>
        <p:spPr>
          <a:xfrm>
            <a:off x="7925277" y="4231641"/>
            <a:ext cx="3658553" cy="355601"/>
          </a:xfrm>
        </p:spPr>
        <p:txBody>
          <a:bodyPr anchor="b"/>
          <a:lstStyle>
            <a:lvl1pPr algn="r">
              <a:buNone/>
              <a:defRPr sz="1600">
                <a:solidFill>
                  <a:schemeClr val="tx2"/>
                </a:solidFill>
              </a:defRPr>
            </a:lvl1pPr>
          </a:lstStyle>
          <a:p>
            <a:pPr lvl="0"/>
            <a:r>
              <a:rPr lang="en-US" dirty="0"/>
              <a:t>Speaker Name</a:t>
            </a:r>
          </a:p>
        </p:txBody>
      </p:sp>
      <p:sp>
        <p:nvSpPr>
          <p:cNvPr id="129" name="Text Placeholder 6">
            <a:extLst>
              <a:ext uri="{FF2B5EF4-FFF2-40B4-BE49-F238E27FC236}">
                <a16:creationId xmlns:a16="http://schemas.microsoft.com/office/drawing/2014/main" id="{2111BB8B-7B37-4FB4-B2CD-984FE1C6C5E4}"/>
              </a:ext>
            </a:extLst>
          </p:cNvPr>
          <p:cNvSpPr>
            <a:spLocks noGrp="1"/>
          </p:cNvSpPr>
          <p:nvPr>
            <p:ph type="body" sz="quarter" idx="12" hasCustomPrompt="1"/>
          </p:nvPr>
        </p:nvSpPr>
        <p:spPr>
          <a:xfrm>
            <a:off x="7925277" y="4866641"/>
            <a:ext cx="3658553" cy="355601"/>
          </a:xfrm>
        </p:spPr>
        <p:txBody>
          <a:bodyPr/>
          <a:lstStyle>
            <a:lvl1pPr algn="r">
              <a:buNone/>
              <a:defRPr sz="1600">
                <a:solidFill>
                  <a:schemeClr val="tx2"/>
                </a:solidFill>
              </a:defRPr>
            </a:lvl1pPr>
          </a:lstStyle>
          <a:p>
            <a:pPr lvl="0"/>
            <a:r>
              <a:rPr lang="en-US" dirty="0"/>
              <a:t>Role / Division at VMware</a:t>
            </a:r>
          </a:p>
        </p:txBody>
      </p:sp>
      <p:sp>
        <p:nvSpPr>
          <p:cNvPr id="16" name="Text Placeholder 6">
            <a:extLst>
              <a:ext uri="{FF2B5EF4-FFF2-40B4-BE49-F238E27FC236}">
                <a16:creationId xmlns:a16="http://schemas.microsoft.com/office/drawing/2014/main" id="{68E7D54E-C753-48F7-AB43-C7A586277F50}"/>
              </a:ext>
            </a:extLst>
          </p:cNvPr>
          <p:cNvSpPr>
            <a:spLocks noGrp="1"/>
          </p:cNvSpPr>
          <p:nvPr>
            <p:ph type="body" sz="quarter" idx="13" hasCustomPrompt="1"/>
          </p:nvPr>
        </p:nvSpPr>
        <p:spPr>
          <a:xfrm>
            <a:off x="7925277" y="5655335"/>
            <a:ext cx="3658553" cy="112587"/>
          </a:xfrm>
        </p:spPr>
        <p:txBody>
          <a:bodyPr/>
          <a:lstStyle>
            <a:lvl1pPr algn="r">
              <a:buNone/>
              <a:defRPr sz="1050">
                <a:solidFill>
                  <a:schemeClr val="tx1"/>
                </a:solidFill>
              </a:defRPr>
            </a:lvl1pPr>
          </a:lstStyle>
          <a:p>
            <a:pPr lvl="0"/>
            <a:r>
              <a:rPr lang="en-US" dirty="0"/>
              <a:t>Date</a:t>
            </a:r>
          </a:p>
        </p:txBody>
      </p:sp>
    </p:spTree>
    <p:extLst>
      <p:ext uri="{BB962C8B-B14F-4D97-AF65-F5344CB8AC3E}">
        <p14:creationId xmlns:p14="http://schemas.microsoft.com/office/powerpoint/2010/main" val="2443660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777559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Blank with header &amp;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4155547321"/>
      </p:ext>
    </p:extLst>
  </p:cSld>
  <p:clrMapOvr>
    <a:masterClrMapping/>
  </p:clrMapOvr>
  <p:extLst>
    <p:ext uri="{DCECCB84-F9BA-43D5-87BE-67443E8EF086}">
      <p15:sldGuideLst xmlns:p15="http://schemas.microsoft.com/office/powerpoint/2012/main">
        <p15:guide id="1" pos="444">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760539-5B83-4516-A9EA-14F84BF384C5}"/>
              </a:ext>
            </a:extLst>
          </p:cNvPr>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15654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3.png"/><Relationship Id="rId2" Type="http://schemas.openxmlformats.org/officeDocument/2006/relationships/slideLayout" Target="../slideLayouts/slideLayout2.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5">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25294" y="674582"/>
            <a:ext cx="11157624" cy="1016106"/>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525294" y="1825625"/>
            <a:ext cx="11157624"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10057319" y="6376269"/>
            <a:ext cx="1058333"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7E2BE23-3B1D-42A0-A791-761FE3B50218}" type="datetimeFigureOut">
              <a:rPr lang="en-US" smtClean="0">
                <a:solidFill>
                  <a:prstClr val="black">
                    <a:tint val="75000"/>
                  </a:prstClr>
                </a:solidFill>
              </a:rPr>
              <a:pPr/>
              <a:t>9/19/2019</a:t>
            </a:fld>
            <a:endParaRPr lang="en-US" dirty="0">
              <a:solidFill>
                <a:prstClr val="black">
                  <a:tint val="75000"/>
                </a:prstClr>
              </a:solidFill>
            </a:endParaRPr>
          </a:p>
        </p:txBody>
      </p:sp>
      <p:sp>
        <p:nvSpPr>
          <p:cNvPr id="5" name="Footer Placeholder 4"/>
          <p:cNvSpPr>
            <a:spLocks noGrp="1"/>
          </p:cNvSpPr>
          <p:nvPr>
            <p:ph type="ftr" sz="quarter" idx="3"/>
          </p:nvPr>
        </p:nvSpPr>
        <p:spPr>
          <a:xfrm>
            <a:off x="5942518" y="6376268"/>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solidFill>
                <a:prstClr val="black">
                  <a:tint val="75000"/>
                </a:prstClr>
              </a:solidFill>
            </a:endParaRPr>
          </a:p>
        </p:txBody>
      </p:sp>
      <p:sp>
        <p:nvSpPr>
          <p:cNvPr id="6" name="Slide Number Placeholder 5"/>
          <p:cNvSpPr>
            <a:spLocks noGrp="1"/>
          </p:cNvSpPr>
          <p:nvPr>
            <p:ph type="sldNum" sz="quarter" idx="4"/>
          </p:nvPr>
        </p:nvSpPr>
        <p:spPr>
          <a:xfrm>
            <a:off x="11115652" y="6376269"/>
            <a:ext cx="567267"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1F8639F-0741-457D-9BFC-A4B1A6D47EF6}" type="slidenum">
              <a:rPr lang="en-US" smtClean="0">
                <a:solidFill>
                  <a:prstClr val="black">
                    <a:tint val="75000"/>
                  </a:prstClr>
                </a:solidFill>
              </a:rPr>
              <a:pPr/>
              <a:t>‹#›</a:t>
            </a:fld>
            <a:endParaRPr lang="en-US" dirty="0">
              <a:solidFill>
                <a:prstClr val="black">
                  <a:tint val="75000"/>
                </a:prstClr>
              </a:solidFill>
            </a:endParaRPr>
          </a:p>
        </p:txBody>
      </p:sp>
      <p:pic>
        <p:nvPicPr>
          <p:cNvPr id="7" name="Picture 6"/>
          <p:cNvPicPr>
            <a:picLocks noChangeAspect="1"/>
          </p:cNvPicPr>
          <p:nvPr userDrawn="1"/>
        </p:nvPicPr>
        <p:blipFill>
          <a:blip r:embed="rId16" cstate="hqprint">
            <a:extLst>
              <a:ext uri="{28A0092B-C50C-407E-A947-70E740481C1C}">
                <a14:useLocalDpi xmlns:a14="http://schemas.microsoft.com/office/drawing/2010/main" val="0"/>
              </a:ext>
            </a:extLst>
          </a:blip>
          <a:stretch>
            <a:fillRect/>
          </a:stretch>
        </p:blipFill>
        <p:spPr>
          <a:xfrm>
            <a:off x="9474834" y="265472"/>
            <a:ext cx="2300933" cy="244474"/>
          </a:xfrm>
          <a:prstGeom prst="rect">
            <a:avLst/>
          </a:prstGeom>
        </p:spPr>
      </p:pic>
      <p:sp>
        <p:nvSpPr>
          <p:cNvPr id="12" name="矩形 11"/>
          <p:cNvSpPr/>
          <p:nvPr userDrawn="1"/>
        </p:nvSpPr>
        <p:spPr>
          <a:xfrm>
            <a:off x="9529179" y="500854"/>
            <a:ext cx="2754261" cy="738664"/>
          </a:xfrm>
          <a:prstGeom prst="rect">
            <a:avLst/>
          </a:prstGeom>
        </p:spPr>
        <p:txBody>
          <a:bodyPr wrap="square">
            <a:spAutoFit/>
          </a:bodyPr>
          <a:lstStyle/>
          <a:p>
            <a:pPr algn="ctr"/>
            <a:r>
              <a:rPr lang="en-US" altLang="zh-TW" sz="1400" b="1" spc="0" dirty="0">
                <a:solidFill>
                  <a:srgbClr val="942C49"/>
                </a:solidFill>
                <a:latin typeface="Arial" panose="020B0604020202020204" pitchFamily="34" charset="0"/>
                <a:cs typeface="Arial" panose="020B0604020202020204" pitchFamily="34" charset="0"/>
              </a:rPr>
              <a:t>Your data liberated</a:t>
            </a:r>
          </a:p>
          <a:p>
            <a:br>
              <a:rPr lang="en-US" altLang="zh-TW" sz="1400" b="1" spc="0" dirty="0">
                <a:solidFill>
                  <a:srgbClr val="942C49"/>
                </a:solidFill>
                <a:latin typeface="Arial" panose="020B0604020202020204" pitchFamily="34" charset="0"/>
                <a:cs typeface="Arial" panose="020B0604020202020204" pitchFamily="34" charset="0"/>
              </a:rPr>
            </a:br>
            <a:endParaRPr lang="zh-TW" altLang="en-US" sz="1400" b="1" spc="0" dirty="0">
              <a:solidFill>
                <a:srgbClr val="942C49"/>
              </a:solidFill>
              <a:latin typeface="Arial" panose="020B0604020202020204" pitchFamily="34" charset="0"/>
              <a:cs typeface="Arial" panose="020B0604020202020204" pitchFamily="34" charset="0"/>
            </a:endParaRPr>
          </a:p>
        </p:txBody>
      </p:sp>
      <p:grpSp>
        <p:nvGrpSpPr>
          <p:cNvPr id="13" name="Group 15"/>
          <p:cNvGrpSpPr/>
          <p:nvPr userDrawn="1"/>
        </p:nvGrpSpPr>
        <p:grpSpPr>
          <a:xfrm>
            <a:off x="7519679" y="6377865"/>
            <a:ext cx="3943755" cy="338554"/>
            <a:chOff x="433698" y="6350171"/>
            <a:chExt cx="3943755" cy="338554"/>
          </a:xfrm>
        </p:grpSpPr>
        <p:sp>
          <p:nvSpPr>
            <p:cNvPr id="14" name="TextBox 16"/>
            <p:cNvSpPr txBox="1"/>
            <p:nvPr userDrawn="1"/>
          </p:nvSpPr>
          <p:spPr>
            <a:xfrm>
              <a:off x="433698" y="6350171"/>
              <a:ext cx="3943755" cy="338554"/>
            </a:xfrm>
            <a:prstGeom prst="rect">
              <a:avLst/>
            </a:prstGeom>
            <a:noFill/>
          </p:spPr>
          <p:txBody>
            <a:bodyPr wrap="square" rtlCol="0">
              <a:spAutoFit/>
            </a:bodyPr>
            <a:lstStyle/>
            <a:p>
              <a:r>
                <a:rPr lang="en-US" sz="1600" dirty="0">
                  <a:solidFill>
                    <a:srgbClr val="B67084"/>
                  </a:solidFill>
                  <a:latin typeface="Arial" panose="020B0604020202020204" pitchFamily="34" charset="0"/>
                  <a:cs typeface="Arial" panose="020B0604020202020204" pitchFamily="34" charset="0"/>
                </a:rPr>
                <a:t>edgexfoundry.org   |         @edgexfoundry</a:t>
              </a:r>
            </a:p>
          </p:txBody>
        </p:sp>
        <p:pic>
          <p:nvPicPr>
            <p:cNvPr id="15" name="Picture 17"/>
            <p:cNvPicPr>
              <a:picLocks noChangeAspect="1"/>
            </p:cNvPicPr>
            <p:nvPr userDrawn="1"/>
          </p:nvPicPr>
          <p:blipFill>
            <a:blip r:embed="rId17" cstate="print">
              <a:extLst>
                <a:ext uri="{28A0092B-C50C-407E-A947-70E740481C1C}">
                  <a14:useLocalDpi xmlns:a14="http://schemas.microsoft.com/office/drawing/2010/main" val="0"/>
                </a:ext>
              </a:extLst>
            </a:blip>
            <a:stretch>
              <a:fillRect/>
            </a:stretch>
          </p:blipFill>
          <p:spPr>
            <a:xfrm>
              <a:off x="2477724" y="6382709"/>
              <a:ext cx="306016" cy="306016"/>
            </a:xfrm>
            <a:prstGeom prst="rect">
              <a:avLst/>
            </a:prstGeom>
          </p:spPr>
        </p:pic>
      </p:grpSp>
    </p:spTree>
    <p:extLst>
      <p:ext uri="{BB962C8B-B14F-4D97-AF65-F5344CB8AC3E}">
        <p14:creationId xmlns:p14="http://schemas.microsoft.com/office/powerpoint/2010/main" val="62452042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87" r:id="rId7"/>
    <p:sldLayoutId id="2147483712" r:id="rId8"/>
    <p:sldLayoutId id="2147483757" r:id="rId9"/>
    <p:sldLayoutId id="2147483758" r:id="rId10"/>
    <p:sldLayoutId id="2147483759" r:id="rId11"/>
    <p:sldLayoutId id="2147483760" r:id="rId12"/>
    <p:sldLayoutId id="2147483761" r:id="rId13"/>
  </p:sldLayoutIdLst>
  <p:txStyles>
    <p:titleStyle>
      <a:lvl1pPr algn="l" defTabSz="914126" rtl="0" eaLnBrk="1" latinLnBrk="0" hangingPunct="1">
        <a:lnSpc>
          <a:spcPct val="90000"/>
        </a:lnSpc>
        <a:spcBef>
          <a:spcPct val="0"/>
        </a:spcBef>
        <a:buNone/>
        <a:defRPr sz="3599" b="0" i="0" kern="1200">
          <a:solidFill>
            <a:schemeClr val="tx1"/>
          </a:solidFill>
          <a:latin typeface="Arial" panose="020B0604020202020204" pitchFamily="34" charset="0"/>
          <a:ea typeface="+mj-ea"/>
          <a:cs typeface="Arial" panose="020B0604020202020204" pitchFamily="34" charset="0"/>
        </a:defRPr>
      </a:lvl1pPr>
    </p:titleStyle>
    <p:bodyStyle>
      <a:lvl1pPr marL="228531" indent="-228531" algn="l" defTabSz="914126" rtl="0" eaLnBrk="1" latinLnBrk="0" hangingPunct="1">
        <a:lnSpc>
          <a:spcPct val="90000"/>
        </a:lnSpc>
        <a:spcBef>
          <a:spcPts val="1000"/>
        </a:spcBef>
        <a:buFont typeface="Arial" panose="020B0604020202020204" pitchFamily="34" charset="0"/>
        <a:buChar char="•"/>
        <a:defRPr sz="2799" b="0" i="0" kern="1200">
          <a:solidFill>
            <a:schemeClr val="tx1"/>
          </a:solidFill>
          <a:latin typeface="Arial" panose="020B0604020202020204" pitchFamily="34" charset="0"/>
          <a:ea typeface="+mn-ea"/>
          <a:cs typeface="Arial" panose="020B0604020202020204" pitchFamily="34" charset="0"/>
        </a:defRPr>
      </a:lvl1pPr>
      <a:lvl2pPr marL="685594" indent="-228531" algn="l" defTabSz="914126" rtl="0" eaLnBrk="1" latinLnBrk="0" hangingPunct="1">
        <a:lnSpc>
          <a:spcPct val="90000"/>
        </a:lnSpc>
        <a:spcBef>
          <a:spcPts val="500"/>
        </a:spcBef>
        <a:buFont typeface="Arial" panose="020B0604020202020204" pitchFamily="34" charset="0"/>
        <a:buChar char="•"/>
        <a:defRPr sz="2399" b="0" i="0" kern="1200">
          <a:solidFill>
            <a:schemeClr val="tx1"/>
          </a:solidFill>
          <a:latin typeface="Arial" panose="020B0604020202020204" pitchFamily="34" charset="0"/>
          <a:ea typeface="+mn-ea"/>
          <a:cs typeface="Arial" panose="020B0604020202020204" pitchFamily="34" charset="0"/>
        </a:defRPr>
      </a:lvl2pPr>
      <a:lvl3pPr marL="1142657" indent="-228531" algn="l" defTabSz="914126" rtl="0" eaLnBrk="1" latinLnBrk="0" hangingPunct="1">
        <a:lnSpc>
          <a:spcPct val="90000"/>
        </a:lnSpc>
        <a:spcBef>
          <a:spcPts val="500"/>
        </a:spcBef>
        <a:buFont typeface="Arial" panose="020B0604020202020204" pitchFamily="34" charset="0"/>
        <a:buChar char="•"/>
        <a:defRPr sz="1999" b="0" i="0" kern="1200">
          <a:solidFill>
            <a:schemeClr val="tx1"/>
          </a:solidFill>
          <a:latin typeface="Arial" panose="020B0604020202020204" pitchFamily="34" charset="0"/>
          <a:ea typeface="+mn-ea"/>
          <a:cs typeface="Arial" panose="020B0604020202020204" pitchFamily="34" charset="0"/>
        </a:defRPr>
      </a:lvl3pPr>
      <a:lvl4pPr marL="1599720" indent="-228531" algn="l" defTabSz="914126" rtl="0" eaLnBrk="1" latinLnBrk="0" hangingPunct="1">
        <a:lnSpc>
          <a:spcPct val="90000"/>
        </a:lnSpc>
        <a:spcBef>
          <a:spcPts val="500"/>
        </a:spcBef>
        <a:buFont typeface="Arial" panose="020B0604020202020204" pitchFamily="34" charset="0"/>
        <a:buChar char="•"/>
        <a:defRPr sz="1799" b="0" i="0" kern="1200">
          <a:solidFill>
            <a:schemeClr val="tx1"/>
          </a:solidFill>
          <a:latin typeface="Arial" panose="020B0604020202020204" pitchFamily="34" charset="0"/>
          <a:ea typeface="+mn-ea"/>
          <a:cs typeface="Arial" panose="020B0604020202020204" pitchFamily="34" charset="0"/>
        </a:defRPr>
      </a:lvl4pPr>
      <a:lvl5pPr marL="2056783" indent="-228531" algn="l" defTabSz="914126" rtl="0" eaLnBrk="1" latinLnBrk="0" hangingPunct="1">
        <a:lnSpc>
          <a:spcPct val="90000"/>
        </a:lnSpc>
        <a:spcBef>
          <a:spcPts val="500"/>
        </a:spcBef>
        <a:buFont typeface="Arial" panose="020B0604020202020204" pitchFamily="34" charset="0"/>
        <a:buChar char="•"/>
        <a:defRPr sz="1799" b="0" i="0" kern="1200">
          <a:solidFill>
            <a:schemeClr val="tx1"/>
          </a:solidFill>
          <a:latin typeface="Arial" panose="020B0604020202020204" pitchFamily="34" charset="0"/>
          <a:ea typeface="+mn-ea"/>
          <a:cs typeface="Arial" panose="020B0604020202020204" pitchFamily="34" charset="0"/>
        </a:defRPr>
      </a:lvl5pPr>
      <a:lvl6pPr marL="2513846"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p:bodyStyle>
    <p:otherStyle>
      <a:defPPr>
        <a:defRPr lang="en-US"/>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openxmlformats.org/officeDocument/2006/relationships/slideLayout" Target="../slideLayouts/slideLayout3.xml"/><Relationship Id="rId1" Type="http://schemas.openxmlformats.org/officeDocument/2006/relationships/vmlDrawing" Target="../drawings/vmlDrawing1.vml"/><Relationship Id="rId4" Type="http://schemas.openxmlformats.org/officeDocument/2006/relationships/image" Target="../media/image15.emf"/></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Layout" Target="../slideLayouts/slideLayout3.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hyperlink" Target="http://www.linuxfoundation.org/" TargetMode="External"/><Relationship Id="rId2" Type="http://schemas.openxmlformats.org/officeDocument/2006/relationships/image" Target="../media/image27.tiff"/><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8" Type="http://schemas.microsoft.com/office/2007/relationships/hdphoto" Target="../media/hdphoto2.wdp"/><Relationship Id="rId13" Type="http://schemas.openxmlformats.org/officeDocument/2006/relationships/image" Target="../media/image35.jpeg"/><Relationship Id="rId3" Type="http://schemas.openxmlformats.org/officeDocument/2006/relationships/image" Target="../media/image28.png"/><Relationship Id="rId7" Type="http://schemas.openxmlformats.org/officeDocument/2006/relationships/image" Target="../media/image31.png"/><Relationship Id="rId12" Type="http://schemas.microsoft.com/office/2007/relationships/hdphoto" Target="../media/hdphoto3.wdp"/><Relationship Id="rId17" Type="http://schemas.openxmlformats.org/officeDocument/2006/relationships/image" Target="../media/image39.jpg"/><Relationship Id="rId2" Type="http://schemas.openxmlformats.org/officeDocument/2006/relationships/notesSlide" Target="../notesSlides/notesSlide5.xml"/><Relationship Id="rId16" Type="http://schemas.openxmlformats.org/officeDocument/2006/relationships/image" Target="../media/image38.png"/><Relationship Id="rId1" Type="http://schemas.openxmlformats.org/officeDocument/2006/relationships/slideLayout" Target="../slideLayouts/slideLayout9.xml"/><Relationship Id="rId6" Type="http://schemas.openxmlformats.org/officeDocument/2006/relationships/image" Target="../media/image30.png"/><Relationship Id="rId11" Type="http://schemas.openxmlformats.org/officeDocument/2006/relationships/image" Target="../media/image34.png"/><Relationship Id="rId5" Type="http://schemas.microsoft.com/office/2007/relationships/hdphoto" Target="../media/hdphoto1.wdp"/><Relationship Id="rId15" Type="http://schemas.openxmlformats.org/officeDocument/2006/relationships/image" Target="../media/image37.jpeg"/><Relationship Id="rId10" Type="http://schemas.openxmlformats.org/officeDocument/2006/relationships/image" Target="../media/image33.jpg"/><Relationship Id="rId4" Type="http://schemas.openxmlformats.org/officeDocument/2006/relationships/image" Target="../media/image29.png"/><Relationship Id="rId9" Type="http://schemas.openxmlformats.org/officeDocument/2006/relationships/image" Target="../media/image32.jpeg"/><Relationship Id="rId14" Type="http://schemas.openxmlformats.org/officeDocument/2006/relationships/image" Target="../media/image36.png"/></Relationships>
</file>

<file path=ppt/slides/_rels/slide25.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image" Target="../media/image51.png"/><Relationship Id="rId3" Type="http://schemas.openxmlformats.org/officeDocument/2006/relationships/image" Target="../media/image41.png"/><Relationship Id="rId7" Type="http://schemas.openxmlformats.org/officeDocument/2006/relationships/image" Target="../media/image45.png"/><Relationship Id="rId12" Type="http://schemas.openxmlformats.org/officeDocument/2006/relationships/image" Target="../media/image50.jpeg"/><Relationship Id="rId17" Type="http://schemas.openxmlformats.org/officeDocument/2006/relationships/image" Target="../media/image55.jpeg"/><Relationship Id="rId2" Type="http://schemas.openxmlformats.org/officeDocument/2006/relationships/image" Target="../media/image40.png"/><Relationship Id="rId16" Type="http://schemas.openxmlformats.org/officeDocument/2006/relationships/image" Target="../media/image54.png"/><Relationship Id="rId1" Type="http://schemas.openxmlformats.org/officeDocument/2006/relationships/slideLayout" Target="../slideLayouts/slideLayout9.xml"/><Relationship Id="rId6" Type="http://schemas.openxmlformats.org/officeDocument/2006/relationships/image" Target="../media/image44.png"/><Relationship Id="rId11" Type="http://schemas.openxmlformats.org/officeDocument/2006/relationships/image" Target="../media/image49.png"/><Relationship Id="rId5" Type="http://schemas.openxmlformats.org/officeDocument/2006/relationships/image" Target="../media/image43.png"/><Relationship Id="rId15" Type="http://schemas.openxmlformats.org/officeDocument/2006/relationships/image" Target="../media/image53.png"/><Relationship Id="rId10" Type="http://schemas.openxmlformats.org/officeDocument/2006/relationships/image" Target="../media/image48.png"/><Relationship Id="rId4" Type="http://schemas.openxmlformats.org/officeDocument/2006/relationships/image" Target="../media/image42.png"/><Relationship Id="rId9" Type="http://schemas.openxmlformats.org/officeDocument/2006/relationships/image" Target="../media/image47.png"/><Relationship Id="rId14" Type="http://schemas.openxmlformats.org/officeDocument/2006/relationships/image" Target="../media/image52.png"/></Relationships>
</file>

<file path=ppt/slides/_rels/slide26.xml.rels><?xml version="1.0" encoding="UTF-8" standalone="yes"?>
<Relationships xmlns="http://schemas.openxmlformats.org/package/2006/relationships"><Relationship Id="rId8" Type="http://schemas.openxmlformats.org/officeDocument/2006/relationships/image" Target="../media/image61.png"/><Relationship Id="rId13" Type="http://schemas.openxmlformats.org/officeDocument/2006/relationships/image" Target="../media/image38.png"/><Relationship Id="rId3" Type="http://schemas.openxmlformats.org/officeDocument/2006/relationships/image" Target="../media/image41.png"/><Relationship Id="rId7" Type="http://schemas.openxmlformats.org/officeDocument/2006/relationships/image" Target="../media/image60.png"/><Relationship Id="rId12" Type="http://schemas.openxmlformats.org/officeDocument/2006/relationships/image" Target="../media/image65.png"/><Relationship Id="rId2" Type="http://schemas.openxmlformats.org/officeDocument/2006/relationships/image" Target="../media/image56.png"/><Relationship Id="rId1" Type="http://schemas.openxmlformats.org/officeDocument/2006/relationships/slideLayout" Target="../slideLayouts/slideLayout7.xml"/><Relationship Id="rId6" Type="http://schemas.openxmlformats.org/officeDocument/2006/relationships/image" Target="../media/image59.png"/><Relationship Id="rId11" Type="http://schemas.openxmlformats.org/officeDocument/2006/relationships/image" Target="../media/image64.png"/><Relationship Id="rId5" Type="http://schemas.openxmlformats.org/officeDocument/2006/relationships/image" Target="../media/image58.png"/><Relationship Id="rId15" Type="http://schemas.openxmlformats.org/officeDocument/2006/relationships/image" Target="../media/image67.png"/><Relationship Id="rId10" Type="http://schemas.openxmlformats.org/officeDocument/2006/relationships/image" Target="../media/image63.png"/><Relationship Id="rId4" Type="http://schemas.openxmlformats.org/officeDocument/2006/relationships/image" Target="../media/image57.png"/><Relationship Id="rId9" Type="http://schemas.openxmlformats.org/officeDocument/2006/relationships/image" Target="../media/image62.jpg"/><Relationship Id="rId14" Type="http://schemas.openxmlformats.org/officeDocument/2006/relationships/image" Target="../media/image66.png"/></Relationships>
</file>

<file path=ppt/slides/_rels/slide27.xml.rels><?xml version="1.0" encoding="UTF-8" standalone="yes"?>
<Relationships xmlns="http://schemas.openxmlformats.org/package/2006/relationships"><Relationship Id="rId2" Type="http://schemas.openxmlformats.org/officeDocument/2006/relationships/image" Target="../media/image68.emf"/><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8" Type="http://schemas.openxmlformats.org/officeDocument/2006/relationships/hyperlink" Target="https://www.edgexfoundry.org/about/members/join/" TargetMode="External"/><Relationship Id="rId3" Type="http://schemas.openxmlformats.org/officeDocument/2006/relationships/hyperlink" Target="https://docs.edgexfoundry.org/" TargetMode="External"/><Relationship Id="rId7" Type="http://schemas.openxmlformats.org/officeDocument/2006/relationships/hyperlink" Target="https://slack.edgexfoundry.org/" TargetMode="External"/><Relationship Id="rId2" Type="http://schemas.openxmlformats.org/officeDocument/2006/relationships/hyperlink" Target="https://github.com/edgexfoundry" TargetMode="External"/><Relationship Id="rId1" Type="http://schemas.openxmlformats.org/officeDocument/2006/relationships/slideLayout" Target="../slideLayouts/slideLayout5.xml"/><Relationship Id="rId6" Type="http://schemas.openxmlformats.org/officeDocument/2006/relationships/hyperlink" Target="https://lists.edgexfoundry.org/mailman/listinfo" TargetMode="External"/><Relationship Id="rId11" Type="http://schemas.openxmlformats.org/officeDocument/2006/relationships/hyperlink" Target="https://www.youtube.com/edgexfoundry" TargetMode="External"/><Relationship Id="rId5" Type="http://schemas.openxmlformats.org/officeDocument/2006/relationships/hyperlink" Target="https://www.edgexfoundry.org/news/blog/" TargetMode="External"/><Relationship Id="rId10" Type="http://schemas.openxmlformats.org/officeDocument/2006/relationships/hyperlink" Target="https://twitter.com/EdgeXFoundry" TargetMode="External"/><Relationship Id="rId4" Type="http://schemas.openxmlformats.org/officeDocument/2006/relationships/hyperlink" Target="https://wiki.edgexfoundry.org/display/FA/EdgeX+Tech+Talks" TargetMode="External"/><Relationship Id="rId9" Type="http://schemas.openxmlformats.org/officeDocument/2006/relationships/hyperlink" Target="https://www.linkedin.com/company/edgexfoundry/"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3.xml"/><Relationship Id="rId6" Type="http://schemas.openxmlformats.org/officeDocument/2006/relationships/image" Target="../media/image11.png"/><Relationship Id="rId5" Type="http://schemas.openxmlformats.org/officeDocument/2006/relationships/image" Target="../media/image10.jpeg"/><Relationship Id="rId4" Type="http://schemas.openxmlformats.org/officeDocument/2006/relationships/image" Target="../media/image9.jpe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emf"/><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32F5E6-A2C5-4B3F-8FCC-519B8C5625F8}"/>
              </a:ext>
            </a:extLst>
          </p:cNvPr>
          <p:cNvSpPr>
            <a:spLocks noGrp="1"/>
          </p:cNvSpPr>
          <p:nvPr>
            <p:ph type="ctrTitle"/>
          </p:nvPr>
        </p:nvSpPr>
        <p:spPr/>
        <p:txBody>
          <a:bodyPr/>
          <a:lstStyle/>
          <a:p>
            <a:r>
              <a:rPr lang="en-US" dirty="0" err="1"/>
              <a:t>EdgeX</a:t>
            </a:r>
            <a:r>
              <a:rPr lang="en-US" dirty="0"/>
              <a:t> Overview</a:t>
            </a:r>
          </a:p>
        </p:txBody>
      </p:sp>
      <p:sp>
        <p:nvSpPr>
          <p:cNvPr id="5" name="Subtitle 4">
            <a:extLst>
              <a:ext uri="{FF2B5EF4-FFF2-40B4-BE49-F238E27FC236}">
                <a16:creationId xmlns:a16="http://schemas.microsoft.com/office/drawing/2014/main" id="{18868BED-BAEC-4AC9-A8F8-B19976605E90}"/>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8065944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01A785-12A7-45E6-B57E-B4EF4E1E72C8}"/>
              </a:ext>
            </a:extLst>
          </p:cNvPr>
          <p:cNvSpPr>
            <a:spLocks noGrp="1"/>
          </p:cNvSpPr>
          <p:nvPr>
            <p:ph type="title"/>
          </p:nvPr>
        </p:nvSpPr>
        <p:spPr/>
        <p:txBody>
          <a:bodyPr/>
          <a:lstStyle/>
          <a:p>
            <a:r>
              <a:rPr lang="en-US" dirty="0"/>
              <a:t>EdgeX Foundry Goals</a:t>
            </a:r>
          </a:p>
        </p:txBody>
      </p:sp>
      <p:sp>
        <p:nvSpPr>
          <p:cNvPr id="3" name="Content Placeholder 2">
            <a:extLst>
              <a:ext uri="{FF2B5EF4-FFF2-40B4-BE49-F238E27FC236}">
                <a16:creationId xmlns:a16="http://schemas.microsoft.com/office/drawing/2014/main" id="{824B74A9-59A8-45DE-BA28-66B0DF70E613}"/>
              </a:ext>
            </a:extLst>
          </p:cNvPr>
          <p:cNvSpPr>
            <a:spLocks noGrp="1"/>
          </p:cNvSpPr>
          <p:nvPr>
            <p:ph idx="1"/>
          </p:nvPr>
        </p:nvSpPr>
        <p:spPr>
          <a:xfrm>
            <a:off x="532669" y="1862496"/>
            <a:ext cx="11157625" cy="4351338"/>
          </a:xfrm>
        </p:spPr>
        <p:txBody>
          <a:bodyPr>
            <a:normAutofit/>
          </a:bodyPr>
          <a:lstStyle/>
          <a:p>
            <a:r>
              <a:rPr lang="en-US" sz="2000" dirty="0"/>
              <a:t>To build and deploy the pervasive open source Edge platform for the Internet of Things that helps drive innovation, global market adoption, velocity and scale</a:t>
            </a:r>
          </a:p>
          <a:p>
            <a:r>
              <a:rPr lang="en-US" sz="2000" dirty="0"/>
              <a:t>Build and promote EdgeX as the common open platform unifying edge computing</a:t>
            </a:r>
          </a:p>
          <a:p>
            <a:r>
              <a:rPr lang="en-US" sz="2000" dirty="0"/>
              <a:t>Enable and encourage a rapidly growing global ecosystem of IoT solutions providers to create a rich set of interoperable plug-and-play components</a:t>
            </a:r>
          </a:p>
          <a:p>
            <a:r>
              <a:rPr lang="en-US" sz="2000" dirty="0"/>
              <a:t>Certify EdgeX components to ensure interoperability and compatibility</a:t>
            </a:r>
          </a:p>
          <a:p>
            <a:r>
              <a:rPr lang="en-US" sz="2000" dirty="0"/>
              <a:t>Provide tools to quickly create EdgeX-based IoT edge solutions</a:t>
            </a:r>
          </a:p>
          <a:p>
            <a:r>
              <a:rPr lang="en-US" sz="2000" dirty="0"/>
              <a:t>Collaborate with relevant open source projects, standards groups, and industry alliances to ensure consistency and interoperability across the IoT</a:t>
            </a:r>
            <a:br>
              <a:rPr lang="en-US" sz="2000" dirty="0"/>
            </a:br>
            <a:br>
              <a:rPr lang="en-US" sz="2000" dirty="0"/>
            </a:br>
            <a:endParaRPr lang="en-US" sz="2000" dirty="0"/>
          </a:p>
        </p:txBody>
      </p:sp>
    </p:spTree>
    <p:extLst>
      <p:ext uri="{BB962C8B-B14F-4D97-AF65-F5344CB8AC3E}">
        <p14:creationId xmlns:p14="http://schemas.microsoft.com/office/powerpoint/2010/main" val="27751402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9F9576-11CC-4C61-943D-237845AB1972}"/>
              </a:ext>
            </a:extLst>
          </p:cNvPr>
          <p:cNvSpPr>
            <a:spLocks noGrp="1"/>
          </p:cNvSpPr>
          <p:nvPr>
            <p:ph type="title"/>
          </p:nvPr>
        </p:nvSpPr>
        <p:spPr>
          <a:xfrm>
            <a:off x="439569" y="226907"/>
            <a:ext cx="11157624" cy="1016106"/>
          </a:xfrm>
        </p:spPr>
        <p:txBody>
          <a:bodyPr/>
          <a:lstStyle/>
          <a:p>
            <a:r>
              <a:rPr lang="en-US" dirty="0"/>
              <a:t>EdgeX Edinburgh Performance</a:t>
            </a:r>
          </a:p>
        </p:txBody>
      </p:sp>
      <p:graphicFrame>
        <p:nvGraphicFramePr>
          <p:cNvPr id="8" name="Object 7">
            <a:extLst>
              <a:ext uri="{FF2B5EF4-FFF2-40B4-BE49-F238E27FC236}">
                <a16:creationId xmlns:a16="http://schemas.microsoft.com/office/drawing/2014/main" id="{0958E509-3A0E-4097-A7ED-6CA97F8F0689}"/>
              </a:ext>
            </a:extLst>
          </p:cNvPr>
          <p:cNvGraphicFramePr>
            <a:graphicFrameLocks noChangeAspect="1"/>
          </p:cNvGraphicFramePr>
          <p:nvPr/>
        </p:nvGraphicFramePr>
        <p:xfrm>
          <a:off x="1458913" y="1781175"/>
          <a:ext cx="9275762" cy="4676775"/>
        </p:xfrm>
        <a:graphic>
          <a:graphicData uri="http://schemas.openxmlformats.org/presentationml/2006/ole">
            <mc:AlternateContent xmlns:mc="http://schemas.openxmlformats.org/markup-compatibility/2006">
              <mc:Choice xmlns:v="urn:schemas-microsoft-com:vml" Requires="v">
                <p:oleObj spid="_x0000_s4098" name="Worksheet" r:id="rId3" imgW="5852160" imgH="2949033" progId="Excel.Sheet.12">
                  <p:embed/>
                </p:oleObj>
              </mc:Choice>
              <mc:Fallback>
                <p:oleObj name="Worksheet" r:id="rId3" imgW="5852160" imgH="2949033" progId="Excel.Sheet.12">
                  <p:embed/>
                  <p:pic>
                    <p:nvPicPr>
                      <p:cNvPr id="8" name="Object 7">
                        <a:extLst>
                          <a:ext uri="{FF2B5EF4-FFF2-40B4-BE49-F238E27FC236}">
                            <a16:creationId xmlns:a16="http://schemas.microsoft.com/office/drawing/2014/main" id="{0958E509-3A0E-4097-A7ED-6CA97F8F0689}"/>
                          </a:ext>
                        </a:extLst>
                      </p:cNvPr>
                      <p:cNvPicPr/>
                      <p:nvPr/>
                    </p:nvPicPr>
                    <p:blipFill>
                      <a:blip r:embed="rId4"/>
                      <a:stretch>
                        <a:fillRect/>
                      </a:stretch>
                    </p:blipFill>
                    <p:spPr>
                      <a:xfrm>
                        <a:off x="1458913" y="1781175"/>
                        <a:ext cx="9275762" cy="4676775"/>
                      </a:xfrm>
                      <a:prstGeom prst="rect">
                        <a:avLst/>
                      </a:prstGeom>
                    </p:spPr>
                  </p:pic>
                </p:oleObj>
              </mc:Fallback>
            </mc:AlternateContent>
          </a:graphicData>
        </a:graphic>
      </p:graphicFrame>
    </p:spTree>
    <p:extLst>
      <p:ext uri="{BB962C8B-B14F-4D97-AF65-F5344CB8AC3E}">
        <p14:creationId xmlns:p14="http://schemas.microsoft.com/office/powerpoint/2010/main" val="11329671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68"/>
        <p:cNvGrpSpPr/>
        <p:nvPr/>
      </p:nvGrpSpPr>
      <p:grpSpPr>
        <a:xfrm>
          <a:off x="0" y="0"/>
          <a:ext cx="0" cy="0"/>
          <a:chOff x="0" y="0"/>
          <a:chExt cx="0" cy="0"/>
        </a:xfrm>
      </p:grpSpPr>
      <p:sp>
        <p:nvSpPr>
          <p:cNvPr id="569" name="Shape 569"/>
          <p:cNvSpPr/>
          <p:nvPr/>
        </p:nvSpPr>
        <p:spPr>
          <a:xfrm>
            <a:off x="2892971" y="5291006"/>
            <a:ext cx="3041100" cy="888900"/>
          </a:xfrm>
          <a:prstGeom prst="rect">
            <a:avLst/>
          </a:prstGeom>
          <a:solidFill>
            <a:srgbClr val="666666"/>
          </a:solidFill>
          <a:ln>
            <a:noFill/>
          </a:ln>
        </p:spPr>
        <p:txBody>
          <a:bodyPr spcFirstLastPara="1" wrap="square" lIns="243825" tIns="182875" rIns="182875" bIns="1828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600"/>
              <a:buFont typeface="Arial"/>
              <a:buNone/>
              <a:tabLst/>
              <a:defRPr/>
            </a:pPr>
            <a:r>
              <a:rPr kumimoji="0" lang="en-US" sz="1600" b="0" i="0" u="none" strike="noStrike" kern="0" cap="none" spc="0" normalizeH="0" baseline="0" noProof="0">
                <a:ln>
                  <a:noFill/>
                </a:ln>
                <a:solidFill>
                  <a:srgbClr val="FFFFFF"/>
                </a:solidFill>
                <a:effectLst/>
                <a:uLnTx/>
                <a:uFillTx/>
                <a:latin typeface="Arial"/>
                <a:ea typeface="Arial"/>
                <a:cs typeface="Arial"/>
                <a:sym typeface="Arial"/>
              </a:rPr>
              <a:t>High-speed Process Control, Robotics, Safety Systems, Autonomous Vehicles</a:t>
            </a:r>
            <a:endParaRPr kumimoji="0" sz="1900" b="0" i="0" u="none" strike="noStrike" kern="0" cap="none" spc="0" normalizeH="0" baseline="0" noProof="0">
              <a:ln>
                <a:noFill/>
              </a:ln>
              <a:solidFill>
                <a:srgbClr val="000000"/>
              </a:solidFill>
              <a:effectLst/>
              <a:uLnTx/>
              <a:uFillTx/>
              <a:latin typeface="Arial"/>
              <a:ea typeface="Arial"/>
              <a:cs typeface="Arial"/>
              <a:sym typeface="Arial"/>
            </a:endParaRPr>
          </a:p>
        </p:txBody>
      </p:sp>
      <p:grpSp>
        <p:nvGrpSpPr>
          <p:cNvPr id="570" name="Shape 570"/>
          <p:cNvGrpSpPr/>
          <p:nvPr/>
        </p:nvGrpSpPr>
        <p:grpSpPr>
          <a:xfrm>
            <a:off x="382228" y="1333156"/>
            <a:ext cx="11335191" cy="3928641"/>
            <a:chOff x="1736783" y="1737427"/>
            <a:chExt cx="6873145" cy="2411541"/>
          </a:xfrm>
        </p:grpSpPr>
        <p:cxnSp>
          <p:nvCxnSpPr>
            <p:cNvPr id="571" name="Shape 571"/>
            <p:cNvCxnSpPr/>
            <p:nvPr/>
          </p:nvCxnSpPr>
          <p:spPr>
            <a:xfrm rot="10800000" flipH="1">
              <a:off x="3259161" y="2319720"/>
              <a:ext cx="1863300" cy="9900"/>
            </a:xfrm>
            <a:prstGeom prst="straightConnector1">
              <a:avLst/>
            </a:prstGeom>
            <a:noFill/>
            <a:ln w="12700" cap="flat" cmpd="sng">
              <a:solidFill>
                <a:srgbClr val="000000"/>
              </a:solidFill>
              <a:prstDash val="solid"/>
              <a:miter lim="800000"/>
              <a:headEnd type="triangle" w="lg" len="lg"/>
              <a:tailEnd type="triangle" w="lg" len="lg"/>
            </a:ln>
          </p:spPr>
        </p:cxnSp>
        <p:sp>
          <p:nvSpPr>
            <p:cNvPr id="572" name="Shape 572"/>
            <p:cNvSpPr txBox="1"/>
            <p:nvPr/>
          </p:nvSpPr>
          <p:spPr>
            <a:xfrm>
              <a:off x="3259161" y="2486368"/>
              <a:ext cx="1927200" cy="957300"/>
            </a:xfrm>
            <a:prstGeom prst="rect">
              <a:avLst/>
            </a:prstGeom>
            <a:noFill/>
            <a:ln>
              <a:noFill/>
            </a:ln>
          </p:spPr>
          <p:txBody>
            <a:bodyPr spcFirstLastPara="1" wrap="square" lIns="121900" tIns="60925" rIns="121900" bIns="60925"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900"/>
                <a:buFont typeface="Arial"/>
                <a:buNone/>
                <a:tabLst/>
                <a:defRPr/>
              </a:pPr>
              <a:r>
                <a:rPr kumimoji="0" lang="en-US" sz="1900" b="0" i="0" u="none" strike="noStrike" kern="0" cap="none" spc="0" normalizeH="0" baseline="0" noProof="0">
                  <a:ln>
                    <a:noFill/>
                  </a:ln>
                  <a:solidFill>
                    <a:srgbClr val="444444"/>
                  </a:solidFill>
                  <a:effectLst/>
                  <a:uLnTx/>
                  <a:uFillTx/>
                  <a:latin typeface="Calibri"/>
                  <a:ea typeface="Calibri"/>
                  <a:cs typeface="Calibri"/>
                  <a:sym typeface="Calibri"/>
                </a:rPr>
                <a:t>High bandwidth, QoS, sub-millisecond, deterministic</a:t>
              </a:r>
              <a:endParaRPr kumimoji="0" sz="1900" b="0" i="0" u="none" strike="noStrike" kern="0" cap="none" spc="0" normalizeH="0" baseline="0" noProof="0">
                <a:ln>
                  <a:noFill/>
                </a:ln>
                <a:solidFill>
                  <a:srgbClr val="000000"/>
                </a:solidFill>
                <a:effectLst/>
                <a:uLnTx/>
                <a:uFillTx/>
                <a:latin typeface="Arial"/>
                <a:ea typeface="Arial"/>
                <a:cs typeface="Arial"/>
                <a:sym typeface="Arial"/>
              </a:endParaRPr>
            </a:p>
            <a:p>
              <a:pPr marL="0" marR="0" lvl="0" indent="0" algn="ctr" defTabSz="914400" rtl="0" eaLnBrk="1" fontAlgn="auto" latinLnBrk="0" hangingPunct="1">
                <a:lnSpc>
                  <a:spcPct val="100000"/>
                </a:lnSpc>
                <a:spcBef>
                  <a:spcPts val="0"/>
                </a:spcBef>
                <a:spcAft>
                  <a:spcPts val="0"/>
                </a:spcAft>
                <a:buClr>
                  <a:srgbClr val="000000"/>
                </a:buClr>
                <a:buSzPts val="1900"/>
                <a:buFont typeface="Arial"/>
                <a:buNone/>
                <a:tabLst/>
                <a:defRPr/>
              </a:pPr>
              <a:endParaRPr kumimoji="0" sz="1900" b="0" i="0" u="none" strike="noStrike" kern="0" cap="none" spc="0" normalizeH="0" baseline="0" noProof="0">
                <a:ln>
                  <a:noFill/>
                </a:ln>
                <a:solidFill>
                  <a:srgbClr val="444444"/>
                </a:solidFill>
                <a:effectLst/>
                <a:uLnTx/>
                <a:uFillTx/>
                <a:latin typeface="Calibri"/>
                <a:ea typeface="Calibri"/>
                <a:cs typeface="Calibri"/>
                <a:sym typeface="Calibri"/>
              </a:endParaRPr>
            </a:p>
            <a:p>
              <a:pPr marL="0" marR="0" lvl="0" indent="0" algn="ctr" defTabSz="914400" rtl="0" eaLnBrk="1" fontAlgn="auto" latinLnBrk="0" hangingPunct="1">
                <a:lnSpc>
                  <a:spcPct val="100000"/>
                </a:lnSpc>
                <a:spcBef>
                  <a:spcPts val="0"/>
                </a:spcBef>
                <a:spcAft>
                  <a:spcPts val="0"/>
                </a:spcAft>
                <a:buClr>
                  <a:srgbClr val="000000"/>
                </a:buClr>
                <a:buSzPts val="1900"/>
                <a:buFont typeface="Arial"/>
                <a:buNone/>
                <a:tabLst/>
                <a:defRPr/>
              </a:pPr>
              <a:r>
                <a:rPr kumimoji="0" lang="en-US" sz="1900" b="0" i="0" u="none" strike="noStrike" kern="0" cap="none" spc="0" normalizeH="0" baseline="0" noProof="0">
                  <a:ln>
                    <a:noFill/>
                  </a:ln>
                  <a:solidFill>
                    <a:srgbClr val="444444"/>
                  </a:solidFill>
                  <a:effectLst/>
                  <a:uLnTx/>
                  <a:uFillTx/>
                  <a:latin typeface="Calibri"/>
                  <a:ea typeface="Calibri"/>
                  <a:cs typeface="Calibri"/>
                  <a:sym typeface="Calibri"/>
                </a:rPr>
                <a:t>RTOS</a:t>
              </a:r>
              <a:endParaRPr kumimoji="0" sz="1900" b="0" i="0" u="none" strike="noStrike" kern="0" cap="none" spc="0" normalizeH="0" baseline="0" noProof="0">
                <a:ln>
                  <a:noFill/>
                </a:ln>
                <a:solidFill>
                  <a:srgbClr val="000000"/>
                </a:solidFill>
                <a:effectLst/>
                <a:uLnTx/>
                <a:uFillTx/>
                <a:latin typeface="Arial"/>
                <a:ea typeface="Arial"/>
                <a:cs typeface="Arial"/>
                <a:sym typeface="Arial"/>
              </a:endParaRPr>
            </a:p>
            <a:p>
              <a:pPr marL="0" marR="0" lvl="0" indent="0" algn="ctr" defTabSz="914400" rtl="0" eaLnBrk="1" fontAlgn="auto" latinLnBrk="0" hangingPunct="1">
                <a:lnSpc>
                  <a:spcPct val="100000"/>
                </a:lnSpc>
                <a:spcBef>
                  <a:spcPts val="0"/>
                </a:spcBef>
                <a:spcAft>
                  <a:spcPts val="0"/>
                </a:spcAft>
                <a:buClr>
                  <a:srgbClr val="000000"/>
                </a:buClr>
                <a:buSzPts val="1900"/>
                <a:buFont typeface="Arial"/>
                <a:buNone/>
                <a:tabLst/>
                <a:defRPr/>
              </a:pPr>
              <a:endParaRPr kumimoji="0" sz="1900" b="0" i="0" u="none" strike="noStrike" kern="0" cap="none" spc="0" normalizeH="0" baseline="0" noProof="0">
                <a:ln>
                  <a:noFill/>
                </a:ln>
                <a:solidFill>
                  <a:srgbClr val="444444"/>
                </a:solidFill>
                <a:effectLst/>
                <a:uLnTx/>
                <a:uFillTx/>
                <a:latin typeface="Calibri"/>
                <a:ea typeface="Calibri"/>
                <a:cs typeface="Calibri"/>
                <a:sym typeface="Calibri"/>
              </a:endParaRPr>
            </a:p>
          </p:txBody>
        </p:sp>
        <p:sp>
          <p:nvSpPr>
            <p:cNvPr id="573" name="Shape 573"/>
            <p:cNvSpPr txBox="1"/>
            <p:nvPr/>
          </p:nvSpPr>
          <p:spPr>
            <a:xfrm>
              <a:off x="3698231" y="1989968"/>
              <a:ext cx="1052232" cy="252000"/>
            </a:xfrm>
            <a:prstGeom prst="rect">
              <a:avLst/>
            </a:prstGeom>
            <a:noFill/>
            <a:ln>
              <a:noFill/>
            </a:ln>
          </p:spPr>
          <p:txBody>
            <a:bodyPr spcFirstLastPara="1" wrap="square" lIns="121900" tIns="60925" rIns="121900" bIns="60925"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900"/>
                <a:buFont typeface="Arial"/>
                <a:buNone/>
                <a:tabLst/>
                <a:defRPr/>
              </a:pPr>
              <a:r>
                <a:rPr kumimoji="0" lang="en-US" sz="1900" b="1" i="0" u="none" strike="noStrike" kern="0" cap="none" spc="0" normalizeH="0" baseline="0" noProof="0" dirty="0">
                  <a:ln>
                    <a:noFill/>
                  </a:ln>
                  <a:solidFill>
                    <a:srgbClr val="000000"/>
                  </a:solidFill>
                  <a:effectLst/>
                  <a:uLnTx/>
                  <a:uFillTx/>
                  <a:latin typeface="Calibri"/>
                  <a:ea typeface="Arial"/>
                  <a:cs typeface="Calibri"/>
                  <a:sym typeface="Calibri"/>
                </a:rPr>
                <a:t>Time Critical</a:t>
              </a:r>
              <a:endParaRPr kumimoji="0" sz="1900" b="0" i="0" u="none" strike="noStrike" kern="0" cap="none" spc="0" normalizeH="0" baseline="0" noProof="0" dirty="0">
                <a:ln>
                  <a:noFill/>
                </a:ln>
                <a:solidFill>
                  <a:srgbClr val="000000"/>
                </a:solidFill>
                <a:effectLst/>
                <a:uLnTx/>
                <a:uFillTx/>
                <a:latin typeface="Arial"/>
                <a:ea typeface="Arial"/>
                <a:cs typeface="Arial"/>
                <a:sym typeface="Arial"/>
              </a:endParaRPr>
            </a:p>
          </p:txBody>
        </p:sp>
        <p:cxnSp>
          <p:nvCxnSpPr>
            <p:cNvPr id="574" name="Shape 574"/>
            <p:cNvCxnSpPr/>
            <p:nvPr/>
          </p:nvCxnSpPr>
          <p:spPr>
            <a:xfrm>
              <a:off x="5211528" y="2329620"/>
              <a:ext cx="3387000" cy="8100"/>
            </a:xfrm>
            <a:prstGeom prst="straightConnector1">
              <a:avLst/>
            </a:prstGeom>
            <a:noFill/>
            <a:ln w="12700" cap="flat" cmpd="sng">
              <a:solidFill>
                <a:srgbClr val="000000"/>
              </a:solidFill>
              <a:prstDash val="solid"/>
              <a:miter lim="800000"/>
              <a:headEnd type="triangle" w="lg" len="lg"/>
              <a:tailEnd type="triangle" w="lg" len="lg"/>
            </a:ln>
          </p:spPr>
        </p:cxnSp>
        <p:sp>
          <p:nvSpPr>
            <p:cNvPr id="575" name="Shape 575"/>
            <p:cNvSpPr txBox="1"/>
            <p:nvPr/>
          </p:nvSpPr>
          <p:spPr>
            <a:xfrm>
              <a:off x="5769334" y="1981528"/>
              <a:ext cx="2201258" cy="252000"/>
            </a:xfrm>
            <a:prstGeom prst="rect">
              <a:avLst/>
            </a:prstGeom>
            <a:noFill/>
            <a:ln>
              <a:noFill/>
            </a:ln>
          </p:spPr>
          <p:txBody>
            <a:bodyPr spcFirstLastPara="1" wrap="square" lIns="121900" tIns="60925" rIns="121900" bIns="60925"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900"/>
                <a:buFont typeface="Arial"/>
                <a:buNone/>
                <a:tabLst/>
                <a:defRPr/>
              </a:pPr>
              <a:r>
                <a:rPr kumimoji="0" lang="en-US" sz="1900" b="1" i="0" u="none" strike="noStrike" kern="0" cap="none" spc="0" normalizeH="0" baseline="0" noProof="0" dirty="0">
                  <a:ln>
                    <a:noFill/>
                  </a:ln>
                  <a:solidFill>
                    <a:srgbClr val="000000"/>
                  </a:solidFill>
                  <a:effectLst/>
                  <a:uLnTx/>
                  <a:uFillTx/>
                  <a:latin typeface="Calibri"/>
                  <a:ea typeface="Calibri"/>
                  <a:cs typeface="Calibri"/>
                  <a:sym typeface="Calibri"/>
                </a:rPr>
                <a:t>Soft Real Time (“Relevant Time”)</a:t>
              </a:r>
              <a:endParaRPr kumimoji="0" sz="1900" b="0" i="0" u="none" strike="noStrike" kern="0" cap="none" spc="0" normalizeH="0" baseline="0" noProof="0" dirty="0">
                <a:ln>
                  <a:noFill/>
                </a:ln>
                <a:solidFill>
                  <a:srgbClr val="000000"/>
                </a:solidFill>
                <a:effectLst/>
                <a:uLnTx/>
                <a:uFillTx/>
                <a:latin typeface="Arial"/>
                <a:ea typeface="Arial"/>
                <a:cs typeface="Arial"/>
                <a:sym typeface="Arial"/>
              </a:endParaRPr>
            </a:p>
          </p:txBody>
        </p:sp>
        <p:sp>
          <p:nvSpPr>
            <p:cNvPr id="576" name="Shape 576"/>
            <p:cNvSpPr txBox="1"/>
            <p:nvPr/>
          </p:nvSpPr>
          <p:spPr>
            <a:xfrm>
              <a:off x="1736783" y="2486368"/>
              <a:ext cx="1501800" cy="1662600"/>
            </a:xfrm>
            <a:prstGeom prst="rect">
              <a:avLst/>
            </a:prstGeom>
            <a:noFill/>
            <a:ln>
              <a:noFill/>
            </a:ln>
          </p:spPr>
          <p:txBody>
            <a:bodyPr spcFirstLastPara="1" wrap="square" lIns="121900" tIns="60925" rIns="121900" bIns="609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900"/>
                <a:buFont typeface="Arial"/>
                <a:buNone/>
                <a:tabLst/>
                <a:defRPr/>
              </a:pPr>
              <a:r>
                <a:rPr kumimoji="0" lang="en-US" sz="1900" b="1" i="0" u="none" strike="noStrike" kern="0" cap="none" spc="0" normalizeH="0" baseline="0" noProof="0">
                  <a:ln>
                    <a:noFill/>
                  </a:ln>
                  <a:solidFill>
                    <a:srgbClr val="444444"/>
                  </a:solidFill>
                  <a:effectLst/>
                  <a:uLnTx/>
                  <a:uFillTx/>
                  <a:latin typeface="Calibri"/>
                  <a:ea typeface="Calibri"/>
                  <a:cs typeface="Calibri"/>
                  <a:sym typeface="Calibri"/>
                </a:rPr>
                <a:t>Response Time</a:t>
              </a:r>
              <a:endParaRPr kumimoji="0" sz="1900" b="0" i="0" u="none" strike="noStrike" kern="0" cap="none" spc="0" normalizeH="0" baseline="0" noProof="0">
                <a:ln>
                  <a:noFill/>
                </a:ln>
                <a:solidFill>
                  <a:srgbClr val="000000"/>
                </a:solidFill>
                <a:effectLst/>
                <a:uLnTx/>
                <a:uFillTx/>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900"/>
                <a:buFont typeface="Arial"/>
                <a:buNone/>
                <a:tabLst/>
                <a:defRPr/>
              </a:pPr>
              <a:endParaRPr kumimoji="0" sz="1900" b="1" i="0" u="none" strike="noStrike" kern="0" cap="none" spc="0" normalizeH="0" baseline="0" noProof="0">
                <a:ln>
                  <a:noFill/>
                </a:ln>
                <a:solidFill>
                  <a:srgbClr val="444444"/>
                </a:solidFill>
                <a:effectLst/>
                <a:uLnTx/>
                <a:uFillTx/>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Pts val="1900"/>
                <a:buFont typeface="Arial"/>
                <a:buNone/>
                <a:tabLst/>
                <a:defRPr/>
              </a:pPr>
              <a:endParaRPr kumimoji="0" sz="1900" b="1" i="0" u="none" strike="noStrike" kern="0" cap="none" spc="0" normalizeH="0" baseline="0" noProof="0">
                <a:ln>
                  <a:noFill/>
                </a:ln>
                <a:solidFill>
                  <a:srgbClr val="444444"/>
                </a:solidFill>
                <a:effectLst/>
                <a:uLnTx/>
                <a:uFillTx/>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Pts val="1900"/>
                <a:buFont typeface="Arial"/>
                <a:buNone/>
                <a:tabLst/>
                <a:defRPr/>
              </a:pPr>
              <a:r>
                <a:rPr kumimoji="0" lang="en-US" sz="1900" b="1" i="0" u="none" strike="noStrike" kern="0" cap="none" spc="0" normalizeH="0" baseline="0" noProof="0">
                  <a:ln>
                    <a:noFill/>
                  </a:ln>
                  <a:solidFill>
                    <a:srgbClr val="444444"/>
                  </a:solidFill>
                  <a:effectLst/>
                  <a:uLnTx/>
                  <a:uFillTx/>
                  <a:latin typeface="Calibri"/>
                  <a:ea typeface="Calibri"/>
                  <a:cs typeface="Calibri"/>
                  <a:sym typeface="Calibri"/>
                </a:rPr>
                <a:t>OS </a:t>
              </a:r>
              <a:endParaRPr kumimoji="0" sz="1900" b="0" i="0" u="none" strike="noStrike" kern="0" cap="none" spc="0" normalizeH="0" baseline="0" noProof="0">
                <a:ln>
                  <a:noFill/>
                </a:ln>
                <a:solidFill>
                  <a:srgbClr val="000000"/>
                </a:solidFill>
                <a:effectLst/>
                <a:uLnTx/>
                <a:uFillTx/>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900"/>
                <a:buFont typeface="Arial"/>
                <a:buNone/>
                <a:tabLst/>
                <a:defRPr/>
              </a:pPr>
              <a:endParaRPr kumimoji="0" sz="1900" b="1" i="0" u="none" strike="noStrike" kern="0" cap="none" spc="0" normalizeH="0" baseline="0" noProof="0">
                <a:ln>
                  <a:noFill/>
                </a:ln>
                <a:solidFill>
                  <a:srgbClr val="444444"/>
                </a:solidFill>
                <a:effectLst/>
                <a:uLnTx/>
                <a:uFillTx/>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Pts val="1900"/>
                <a:buFont typeface="Arial"/>
                <a:buNone/>
                <a:tabLst/>
                <a:defRPr/>
              </a:pPr>
              <a:endParaRPr kumimoji="0" sz="1900" b="1" i="0" u="none" strike="noStrike" kern="0" cap="none" spc="0" normalizeH="0" baseline="0" noProof="0">
                <a:ln>
                  <a:noFill/>
                </a:ln>
                <a:solidFill>
                  <a:srgbClr val="444444"/>
                </a:solidFill>
                <a:effectLst/>
                <a:uLnTx/>
                <a:uFillTx/>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Pts val="1900"/>
                <a:buFont typeface="Arial"/>
                <a:buNone/>
                <a:tabLst/>
                <a:defRPr/>
              </a:pPr>
              <a:r>
                <a:rPr kumimoji="0" lang="en-US" sz="1900" b="1" i="0" u="none" strike="noStrike" kern="0" cap="none" spc="0" normalizeH="0" baseline="0" noProof="0">
                  <a:ln>
                    <a:noFill/>
                  </a:ln>
                  <a:solidFill>
                    <a:srgbClr val="444444"/>
                  </a:solidFill>
                  <a:effectLst/>
                  <a:uLnTx/>
                  <a:uFillTx/>
                  <a:latin typeface="Calibri"/>
                  <a:ea typeface="Calibri"/>
                  <a:cs typeface="Calibri"/>
                  <a:sym typeface="Calibri"/>
                </a:rPr>
                <a:t>Example Use Cases</a:t>
              </a:r>
              <a:endParaRPr kumimoji="0" sz="1900" b="0" i="0" u="none" strike="noStrike" kern="0" cap="none" spc="0" normalizeH="0" baseline="0" noProof="0">
                <a:ln>
                  <a:noFill/>
                </a:ln>
                <a:solidFill>
                  <a:srgbClr val="000000"/>
                </a:solidFill>
                <a:effectLst/>
                <a:uLnTx/>
                <a:uFillTx/>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900"/>
                <a:buFont typeface="Arial"/>
                <a:buNone/>
                <a:tabLst/>
                <a:defRPr/>
              </a:pPr>
              <a:endParaRPr kumimoji="0" sz="1900" b="0" i="0" u="none" strike="noStrike" kern="0" cap="none" spc="0" normalizeH="0" baseline="0" noProof="0">
                <a:ln>
                  <a:noFill/>
                </a:ln>
                <a:solidFill>
                  <a:srgbClr val="444444"/>
                </a:solidFill>
                <a:effectLst/>
                <a:uLnTx/>
                <a:uFillTx/>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Pts val="1900"/>
                <a:buFont typeface="Arial"/>
                <a:buNone/>
                <a:tabLst/>
                <a:defRPr/>
              </a:pPr>
              <a:endParaRPr kumimoji="0" sz="1900" b="0" i="0" u="none" strike="noStrike" kern="0" cap="none" spc="0" normalizeH="0" baseline="0" noProof="0">
                <a:ln>
                  <a:noFill/>
                </a:ln>
                <a:solidFill>
                  <a:srgbClr val="444444"/>
                </a:solidFill>
                <a:effectLst/>
                <a:uLnTx/>
                <a:uFillTx/>
                <a:latin typeface="Calibri"/>
                <a:ea typeface="Calibri"/>
                <a:cs typeface="Calibri"/>
                <a:sym typeface="Calibri"/>
              </a:endParaRPr>
            </a:p>
          </p:txBody>
        </p:sp>
        <p:sp>
          <p:nvSpPr>
            <p:cNvPr id="577" name="Shape 577"/>
            <p:cNvSpPr txBox="1"/>
            <p:nvPr/>
          </p:nvSpPr>
          <p:spPr>
            <a:xfrm>
              <a:off x="5302250" y="2486367"/>
              <a:ext cx="3226200" cy="1133700"/>
            </a:xfrm>
            <a:prstGeom prst="rect">
              <a:avLst/>
            </a:prstGeom>
            <a:noFill/>
            <a:ln>
              <a:noFill/>
            </a:ln>
          </p:spPr>
          <p:txBody>
            <a:bodyPr spcFirstLastPara="1" wrap="square" lIns="121900" tIns="60925" rIns="121900" bIns="60925"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900"/>
                <a:buFont typeface="Arial"/>
                <a:buNone/>
                <a:tabLst/>
                <a:defRPr/>
              </a:pPr>
              <a:r>
                <a:rPr kumimoji="0" lang="en-US" sz="1900" b="0" i="0" u="none" strike="noStrike" kern="0" cap="none" spc="0" normalizeH="0" baseline="0" noProof="0">
                  <a:ln>
                    <a:noFill/>
                  </a:ln>
                  <a:solidFill>
                    <a:srgbClr val="444444"/>
                  </a:solidFill>
                  <a:effectLst/>
                  <a:uLnTx/>
                  <a:uFillTx/>
                  <a:latin typeface="Calibri"/>
                  <a:ea typeface="Calibri"/>
                  <a:cs typeface="Calibri"/>
                  <a:sym typeface="Calibri"/>
                </a:rPr>
                <a:t>Milliseconds+</a:t>
              </a:r>
              <a:endParaRPr kumimoji="0" sz="1900" b="0" i="0" u="none" strike="noStrike" kern="0" cap="none" spc="0" normalizeH="0" baseline="0" noProof="0">
                <a:ln>
                  <a:noFill/>
                </a:ln>
                <a:solidFill>
                  <a:srgbClr val="000000"/>
                </a:solidFill>
                <a:effectLst/>
                <a:uLnTx/>
                <a:uFillTx/>
                <a:latin typeface="Arial"/>
                <a:ea typeface="Arial"/>
                <a:cs typeface="Arial"/>
                <a:sym typeface="Arial"/>
              </a:endParaRPr>
            </a:p>
            <a:p>
              <a:pPr marL="0" marR="0" lvl="0" indent="0" algn="ctr" defTabSz="914400" rtl="0" eaLnBrk="1" fontAlgn="auto" latinLnBrk="0" hangingPunct="1">
                <a:lnSpc>
                  <a:spcPct val="100000"/>
                </a:lnSpc>
                <a:spcBef>
                  <a:spcPts val="0"/>
                </a:spcBef>
                <a:spcAft>
                  <a:spcPts val="0"/>
                </a:spcAft>
                <a:buClr>
                  <a:srgbClr val="000000"/>
                </a:buClr>
                <a:buSzPts val="1900"/>
                <a:buFont typeface="Arial"/>
                <a:buNone/>
                <a:tabLst/>
                <a:defRPr/>
              </a:pPr>
              <a:endParaRPr kumimoji="0" sz="1900" b="0" i="0" u="none" strike="noStrike" kern="0" cap="none" spc="0" normalizeH="0" baseline="0" noProof="0">
                <a:ln>
                  <a:noFill/>
                </a:ln>
                <a:solidFill>
                  <a:srgbClr val="444444"/>
                </a:solidFill>
                <a:effectLst/>
                <a:uLnTx/>
                <a:uFillTx/>
                <a:latin typeface="Calibri"/>
                <a:ea typeface="Calibri"/>
                <a:cs typeface="Calibri"/>
                <a:sym typeface="Calibri"/>
              </a:endParaRPr>
            </a:p>
            <a:p>
              <a:pPr marL="0" marR="0" lvl="0" indent="0" algn="ctr" defTabSz="914400" rtl="0" eaLnBrk="1" fontAlgn="auto" latinLnBrk="0" hangingPunct="1">
                <a:lnSpc>
                  <a:spcPct val="100000"/>
                </a:lnSpc>
                <a:spcBef>
                  <a:spcPts val="0"/>
                </a:spcBef>
                <a:spcAft>
                  <a:spcPts val="0"/>
                </a:spcAft>
                <a:buClr>
                  <a:srgbClr val="000000"/>
                </a:buClr>
                <a:buSzPts val="1900"/>
                <a:buFont typeface="Arial"/>
                <a:buNone/>
                <a:tabLst/>
                <a:defRPr/>
              </a:pPr>
              <a:endParaRPr kumimoji="0" sz="1900" b="0" i="0" u="none" strike="noStrike" kern="0" cap="none" spc="0" normalizeH="0" baseline="0" noProof="0">
                <a:ln>
                  <a:noFill/>
                </a:ln>
                <a:solidFill>
                  <a:srgbClr val="444444"/>
                </a:solidFill>
                <a:effectLst/>
                <a:uLnTx/>
                <a:uFillTx/>
                <a:latin typeface="Calibri"/>
                <a:ea typeface="Calibri"/>
                <a:cs typeface="Calibri"/>
                <a:sym typeface="Calibri"/>
              </a:endParaRPr>
            </a:p>
            <a:p>
              <a:pPr marL="0" marR="0" lvl="0" indent="0" algn="ctr" defTabSz="914400" rtl="0" eaLnBrk="1" fontAlgn="auto" latinLnBrk="0" hangingPunct="1">
                <a:lnSpc>
                  <a:spcPct val="100000"/>
                </a:lnSpc>
                <a:spcBef>
                  <a:spcPts val="0"/>
                </a:spcBef>
                <a:spcAft>
                  <a:spcPts val="0"/>
                </a:spcAft>
                <a:buClr>
                  <a:srgbClr val="000000"/>
                </a:buClr>
                <a:buSzPts val="1900"/>
                <a:buFont typeface="Arial"/>
                <a:buNone/>
                <a:tabLst/>
                <a:defRPr/>
              </a:pPr>
              <a:r>
                <a:rPr kumimoji="0" lang="en-US" sz="1900" b="0" i="0" u="none" strike="noStrike" kern="0" cap="none" spc="0" normalizeH="0" baseline="0" noProof="0">
                  <a:ln>
                    <a:noFill/>
                  </a:ln>
                  <a:solidFill>
                    <a:srgbClr val="444444"/>
                  </a:solidFill>
                  <a:effectLst/>
                  <a:uLnTx/>
                  <a:uFillTx/>
                  <a:latin typeface="Calibri"/>
                  <a:ea typeface="Calibri"/>
                  <a:cs typeface="Calibri"/>
                  <a:sym typeface="Calibri"/>
                </a:rPr>
                <a:t>Traditional Linux or Windows </a:t>
              </a:r>
              <a:endParaRPr kumimoji="0" sz="1900" b="0" i="0" u="none" strike="noStrike" kern="0" cap="none" spc="0" normalizeH="0" baseline="0" noProof="0">
                <a:ln>
                  <a:noFill/>
                </a:ln>
                <a:solidFill>
                  <a:srgbClr val="000000"/>
                </a:solidFill>
                <a:effectLst/>
                <a:uLnTx/>
                <a:uFillTx/>
                <a:latin typeface="Arial"/>
                <a:ea typeface="Arial"/>
                <a:cs typeface="Arial"/>
                <a:sym typeface="Arial"/>
              </a:endParaRPr>
            </a:p>
            <a:p>
              <a:pPr marL="0" marR="0" lvl="0" indent="0" algn="ctr" defTabSz="914400" rtl="0" eaLnBrk="1" fontAlgn="auto" latinLnBrk="0" hangingPunct="1">
                <a:lnSpc>
                  <a:spcPct val="100000"/>
                </a:lnSpc>
                <a:spcBef>
                  <a:spcPts val="0"/>
                </a:spcBef>
                <a:spcAft>
                  <a:spcPts val="0"/>
                </a:spcAft>
                <a:buClr>
                  <a:srgbClr val="000000"/>
                </a:buClr>
                <a:buSzPts val="1900"/>
                <a:buFont typeface="Arial"/>
                <a:buNone/>
                <a:tabLst/>
                <a:defRPr/>
              </a:pPr>
              <a:endParaRPr kumimoji="0" sz="1900" b="0" i="0" u="none" strike="noStrike" kern="0" cap="none" spc="0" normalizeH="0" baseline="0" noProof="0">
                <a:ln>
                  <a:noFill/>
                </a:ln>
                <a:solidFill>
                  <a:srgbClr val="444444"/>
                </a:solidFill>
                <a:effectLst/>
                <a:uLnTx/>
                <a:uFillTx/>
                <a:latin typeface="Calibri"/>
                <a:ea typeface="Calibri"/>
                <a:cs typeface="Calibri"/>
                <a:sym typeface="Calibri"/>
              </a:endParaRPr>
            </a:p>
            <a:p>
              <a:pPr marL="0" marR="0" lvl="0" indent="0" algn="ctr" defTabSz="914400" rtl="0" eaLnBrk="1" fontAlgn="auto" latinLnBrk="0" hangingPunct="1">
                <a:lnSpc>
                  <a:spcPct val="100000"/>
                </a:lnSpc>
                <a:spcBef>
                  <a:spcPts val="0"/>
                </a:spcBef>
                <a:spcAft>
                  <a:spcPts val="0"/>
                </a:spcAft>
                <a:buClr>
                  <a:srgbClr val="000000"/>
                </a:buClr>
                <a:buSzPts val="1900"/>
                <a:buFont typeface="Arial"/>
                <a:buNone/>
                <a:tabLst/>
                <a:defRPr/>
              </a:pPr>
              <a:endParaRPr kumimoji="0" sz="1900" b="0" i="0" u="none" strike="noStrike" kern="0" cap="none" spc="0" normalizeH="0" baseline="0" noProof="0">
                <a:ln>
                  <a:noFill/>
                </a:ln>
                <a:solidFill>
                  <a:srgbClr val="444444"/>
                </a:solidFill>
                <a:effectLst/>
                <a:uLnTx/>
                <a:uFillTx/>
                <a:latin typeface="Calibri"/>
                <a:ea typeface="Calibri"/>
                <a:cs typeface="Calibri"/>
                <a:sym typeface="Calibri"/>
              </a:endParaRPr>
            </a:p>
          </p:txBody>
        </p:sp>
        <p:sp>
          <p:nvSpPr>
            <p:cNvPr id="578" name="Shape 578"/>
            <p:cNvSpPr/>
            <p:nvPr/>
          </p:nvSpPr>
          <p:spPr>
            <a:xfrm>
              <a:off x="5211528" y="1742629"/>
              <a:ext cx="3398400" cy="187500"/>
            </a:xfrm>
            <a:prstGeom prst="rect">
              <a:avLst/>
            </a:prstGeom>
            <a:solidFill>
              <a:srgbClr val="942D46"/>
            </a:solidFill>
            <a:ln>
              <a:noFill/>
            </a:ln>
          </p:spPr>
          <p:txBody>
            <a:bodyPr spcFirstLastPara="1" wrap="square" lIns="243825" tIns="182875" rIns="182875" bIns="182875" anchor="ctr" anchorCtr="0">
              <a:noAutofit/>
            </a:bodyPr>
            <a:lstStyle/>
            <a:p>
              <a:pPr marL="0" marR="0" lvl="0" indent="0" algn="ctr" defTabSz="914400" rtl="0" eaLnBrk="1" fontAlgn="auto" latinLnBrk="0" hangingPunct="1">
                <a:lnSpc>
                  <a:spcPct val="90000"/>
                </a:lnSpc>
                <a:spcBef>
                  <a:spcPts val="0"/>
                </a:spcBef>
                <a:spcAft>
                  <a:spcPts val="0"/>
                </a:spcAft>
                <a:buClr>
                  <a:srgbClr val="000000"/>
                </a:buClr>
                <a:buSzPts val="1400"/>
                <a:buFont typeface="Arial"/>
                <a:buNone/>
                <a:tabLst/>
                <a:defRPr/>
              </a:pPr>
              <a:r>
                <a:rPr kumimoji="0" lang="en-US" sz="1400" b="0" i="0" u="none" strike="noStrike" kern="0" cap="none" spc="0" normalizeH="0" baseline="0" noProof="0" dirty="0" err="1">
                  <a:ln>
                    <a:noFill/>
                  </a:ln>
                  <a:solidFill>
                    <a:srgbClr val="FFFFFF"/>
                  </a:solidFill>
                  <a:effectLst/>
                  <a:uLnTx/>
                  <a:uFillTx/>
                  <a:latin typeface="Calibri"/>
                  <a:ea typeface="Calibri"/>
                  <a:cs typeface="Calibri"/>
                  <a:sym typeface="Calibri"/>
                </a:rPr>
                <a:t>EdgeX</a:t>
              </a:r>
              <a:r>
                <a:rPr kumimoji="0" lang="en-US" sz="1400" b="0" i="0" u="none" strike="noStrike" kern="0" cap="none" spc="0" normalizeH="0" baseline="0" noProof="0" dirty="0">
                  <a:ln>
                    <a:noFill/>
                  </a:ln>
                  <a:solidFill>
                    <a:srgbClr val="FFFFFF"/>
                  </a:solidFill>
                  <a:effectLst/>
                  <a:uLnTx/>
                  <a:uFillTx/>
                  <a:latin typeface="Calibri"/>
                  <a:ea typeface="Calibri"/>
                  <a:cs typeface="Calibri"/>
                  <a:sym typeface="Calibri"/>
                </a:rPr>
                <a:t> Open Source Baseline</a:t>
              </a:r>
              <a:endParaRPr kumimoji="0" sz="1400" b="0" i="0" u="none" strike="noStrike" kern="0" cap="none" spc="0" normalizeH="0" baseline="0" noProof="0" dirty="0">
                <a:ln>
                  <a:noFill/>
                </a:ln>
                <a:solidFill>
                  <a:srgbClr val="FFFFFF"/>
                </a:solidFill>
                <a:effectLst/>
                <a:uLnTx/>
                <a:uFillTx/>
                <a:latin typeface="Calibri"/>
                <a:ea typeface="Calibri"/>
                <a:cs typeface="Calibri"/>
                <a:sym typeface="Calibri"/>
              </a:endParaRPr>
            </a:p>
          </p:txBody>
        </p:sp>
        <p:sp>
          <p:nvSpPr>
            <p:cNvPr id="579" name="Shape 579"/>
            <p:cNvSpPr/>
            <p:nvPr/>
          </p:nvSpPr>
          <p:spPr>
            <a:xfrm rot="10800000">
              <a:off x="3171343" y="1742495"/>
              <a:ext cx="1991400" cy="187500"/>
            </a:xfrm>
            <a:prstGeom prst="homePlate">
              <a:avLst>
                <a:gd name="adj" fmla="val 50000"/>
              </a:avLst>
            </a:prstGeom>
            <a:solidFill>
              <a:schemeClr val="lt1"/>
            </a:solidFill>
            <a:ln>
              <a:noFill/>
            </a:ln>
          </p:spPr>
          <p:txBody>
            <a:bodyPr spcFirstLastPara="1" wrap="square" lIns="243825" tIns="182875" rIns="182875" bIns="182875" anchor="ctr" anchorCtr="0">
              <a:noAutofit/>
            </a:bodyPr>
            <a:lstStyle/>
            <a:p>
              <a:pPr marL="0" marR="0" lvl="0" indent="0" algn="ctr" defTabSz="914400" rtl="0" eaLnBrk="1" fontAlgn="auto" latinLnBrk="0" hangingPunct="1">
                <a:lnSpc>
                  <a:spcPct val="90000"/>
                </a:lnSpc>
                <a:spcBef>
                  <a:spcPts val="0"/>
                </a:spcBef>
                <a:spcAft>
                  <a:spcPts val="0"/>
                </a:spcAft>
                <a:buClr>
                  <a:srgbClr val="000000"/>
                </a:buClr>
                <a:buSzPts val="1900"/>
                <a:buFont typeface="Arial"/>
                <a:buNone/>
                <a:tabLst/>
                <a:defRPr/>
              </a:pPr>
              <a:endParaRPr kumimoji="0" sz="19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580" name="Shape 580"/>
            <p:cNvSpPr txBox="1"/>
            <p:nvPr/>
          </p:nvSpPr>
          <p:spPr>
            <a:xfrm>
              <a:off x="3259161" y="1737427"/>
              <a:ext cx="1844100" cy="207900"/>
            </a:xfrm>
            <a:prstGeom prst="rect">
              <a:avLst/>
            </a:prstGeom>
            <a:solidFill>
              <a:srgbClr val="0070C0"/>
            </a:solidFill>
            <a:ln>
              <a:noFill/>
            </a:ln>
          </p:spPr>
          <p:txBody>
            <a:bodyPr spcFirstLastPara="1" wrap="square" lIns="121900" tIns="60925" rIns="121900" bIns="60925"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400"/>
                <a:buFont typeface="Arial"/>
                <a:buNone/>
                <a:tabLst/>
                <a:defRPr/>
              </a:pPr>
              <a:r>
                <a:rPr kumimoji="0" lang="en-US" sz="1400" b="0" i="0" u="none" strike="noStrike" kern="0" cap="none" spc="0" normalizeH="0" baseline="0" noProof="0">
                  <a:ln>
                    <a:noFill/>
                  </a:ln>
                  <a:solidFill>
                    <a:srgbClr val="FFFFFF"/>
                  </a:solidFill>
                  <a:effectLst/>
                  <a:uLnTx/>
                  <a:uFillTx/>
                  <a:latin typeface="Calibri"/>
                  <a:ea typeface="Calibri"/>
                  <a:cs typeface="Calibri"/>
                  <a:sym typeface="Calibri"/>
                </a:rPr>
                <a:t>Through Community Extensions</a:t>
              </a:r>
              <a:endParaRPr kumimoji="0" sz="1900" b="0" i="0" u="none" strike="noStrike" kern="0" cap="none" spc="0" normalizeH="0" baseline="0" noProof="0">
                <a:ln>
                  <a:noFill/>
                </a:ln>
                <a:solidFill>
                  <a:srgbClr val="000000"/>
                </a:solidFill>
                <a:effectLst/>
                <a:uLnTx/>
                <a:uFillTx/>
                <a:latin typeface="Arial"/>
                <a:ea typeface="Arial"/>
                <a:cs typeface="Arial"/>
                <a:sym typeface="Arial"/>
              </a:endParaRPr>
            </a:p>
          </p:txBody>
        </p:sp>
      </p:grpSp>
      <p:sp>
        <p:nvSpPr>
          <p:cNvPr id="581" name="Shape 581"/>
          <p:cNvSpPr txBox="1">
            <a:spLocks noGrp="1"/>
          </p:cNvSpPr>
          <p:nvPr>
            <p:ph type="title"/>
          </p:nvPr>
        </p:nvSpPr>
        <p:spPr>
          <a:xfrm>
            <a:off x="554791" y="379615"/>
            <a:ext cx="11157624" cy="1016106"/>
          </a:xfrm>
          <a:prstGeom prst="rect">
            <a:avLst/>
          </a:prstGeom>
          <a:noFill/>
          <a:ln>
            <a:noFill/>
          </a:ln>
        </p:spPr>
        <p:txBody>
          <a:bodyPr spcFirstLastPara="1" wrap="square" lIns="121900" tIns="60925" rIns="121900" bIns="60925" anchor="ctr" anchorCtr="0">
            <a:noAutofit/>
          </a:bodyPr>
          <a:lstStyle/>
          <a:p>
            <a:pPr marL="0" marR="0" lvl="0" indent="0" algn="l" rtl="0">
              <a:lnSpc>
                <a:spcPct val="90000"/>
              </a:lnSpc>
              <a:spcBef>
                <a:spcPts val="0"/>
              </a:spcBef>
              <a:spcAft>
                <a:spcPts val="0"/>
              </a:spcAft>
              <a:buClr>
                <a:schemeClr val="dk1"/>
              </a:buClr>
              <a:buSzPts val="3600"/>
              <a:buFont typeface="Arial"/>
              <a:buNone/>
            </a:pPr>
            <a:r>
              <a:rPr lang="en-US" sz="4000" dirty="0" err="1"/>
              <a:t>EdgeX</a:t>
            </a:r>
            <a:r>
              <a:rPr lang="en-US" sz="4000" dirty="0"/>
              <a:t> Scope</a:t>
            </a:r>
            <a:endParaRPr sz="4000" i="0" u="none" strike="noStrike" cap="none" dirty="0">
              <a:solidFill>
                <a:schemeClr val="dk1"/>
              </a:solidFill>
              <a:latin typeface="Arial"/>
              <a:ea typeface="Arial"/>
              <a:cs typeface="Arial"/>
              <a:sym typeface="Arial"/>
            </a:endParaRPr>
          </a:p>
        </p:txBody>
      </p:sp>
      <p:sp>
        <p:nvSpPr>
          <p:cNvPr id="582" name="Shape 582"/>
          <p:cNvSpPr/>
          <p:nvPr/>
        </p:nvSpPr>
        <p:spPr>
          <a:xfrm>
            <a:off x="2892975" y="4159445"/>
            <a:ext cx="8824500" cy="991200"/>
          </a:xfrm>
          <a:prstGeom prst="rect">
            <a:avLst/>
          </a:prstGeom>
          <a:solidFill>
            <a:srgbClr val="666666"/>
          </a:solidFill>
          <a:ln>
            <a:noFill/>
          </a:ln>
        </p:spPr>
        <p:txBody>
          <a:bodyPr spcFirstLastPara="1" wrap="square" lIns="243825" tIns="182875" rIns="182875" bIns="1828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600"/>
              <a:buFont typeface="Arial"/>
              <a:buNone/>
              <a:tabLst/>
              <a:defRPr/>
            </a:pPr>
            <a:r>
              <a:rPr kumimoji="0" lang="en-US" sz="1600" b="0" i="0" u="none" strike="noStrike" kern="0" cap="none" spc="0" normalizeH="0" baseline="0" noProof="0">
                <a:ln>
                  <a:noFill/>
                </a:ln>
                <a:solidFill>
                  <a:srgbClr val="FFFFFF"/>
                </a:solidFill>
                <a:effectLst/>
                <a:uLnTx/>
                <a:uFillTx/>
                <a:latin typeface="Arial"/>
                <a:ea typeface="Arial"/>
                <a:cs typeface="Arial"/>
                <a:sym typeface="Arial"/>
              </a:rPr>
              <a:t>Smart Building, Energy Management, Factory Optimization, Predictive Maintenance, Quality Control, Supply Chain Management, Remote Asset Management, Fleet Management, Logistics, Environmental Monitoring</a:t>
            </a:r>
            <a:endParaRPr kumimoji="0" sz="1900" b="0" i="0" u="none" strike="noStrike" kern="0" cap="none" spc="0" normalizeH="0" baseline="0" noProof="0">
              <a:ln>
                <a:noFill/>
              </a:ln>
              <a:solidFill>
                <a:srgbClr val="000000"/>
              </a:solidFill>
              <a:effectLst/>
              <a:uLnTx/>
              <a:uFillTx/>
              <a:latin typeface="Arial"/>
              <a:ea typeface="Arial"/>
              <a:cs typeface="Arial"/>
              <a:sym typeface="Arial"/>
            </a:endParaRPr>
          </a:p>
        </p:txBody>
      </p:sp>
    </p:spTree>
    <p:extLst>
      <p:ext uri="{BB962C8B-B14F-4D97-AF65-F5344CB8AC3E}">
        <p14:creationId xmlns:p14="http://schemas.microsoft.com/office/powerpoint/2010/main" val="41700122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F8ABF4B-5404-4169-A0E8-D2EDAADE71D7}"/>
              </a:ext>
            </a:extLst>
          </p:cNvPr>
          <p:cNvPicPr>
            <a:picLocks noChangeAspect="1"/>
          </p:cNvPicPr>
          <p:nvPr/>
        </p:nvPicPr>
        <p:blipFill rotWithShape="1">
          <a:blip r:embed="rId3"/>
          <a:srcRect b="2921"/>
          <a:stretch/>
        </p:blipFill>
        <p:spPr>
          <a:xfrm>
            <a:off x="4240620" y="3277148"/>
            <a:ext cx="4639638" cy="2785362"/>
          </a:xfrm>
          <a:prstGeom prst="rect">
            <a:avLst/>
          </a:prstGeom>
        </p:spPr>
      </p:pic>
      <p:sp>
        <p:nvSpPr>
          <p:cNvPr id="2" name="Title 1"/>
          <p:cNvSpPr>
            <a:spLocks noGrp="1"/>
          </p:cNvSpPr>
          <p:nvPr>
            <p:ph type="title"/>
          </p:nvPr>
        </p:nvSpPr>
        <p:spPr>
          <a:xfrm>
            <a:off x="523143" y="329531"/>
            <a:ext cx="11157624" cy="1016106"/>
          </a:xfrm>
        </p:spPr>
        <p:txBody>
          <a:bodyPr/>
          <a:lstStyle/>
          <a:p>
            <a:r>
              <a:rPr lang="en-US" dirty="0"/>
              <a:t>EdgeX Micro Service Layers</a:t>
            </a:r>
          </a:p>
        </p:txBody>
      </p:sp>
      <p:sp>
        <p:nvSpPr>
          <p:cNvPr id="4" name="Content Placeholder 3">
            <a:extLst>
              <a:ext uri="{FF2B5EF4-FFF2-40B4-BE49-F238E27FC236}">
                <a16:creationId xmlns:a16="http://schemas.microsoft.com/office/drawing/2014/main" id="{B266F277-87FD-4E44-B003-FC8016D79810}"/>
              </a:ext>
            </a:extLst>
          </p:cNvPr>
          <p:cNvSpPr>
            <a:spLocks noGrp="1"/>
          </p:cNvSpPr>
          <p:nvPr>
            <p:ph idx="1"/>
          </p:nvPr>
        </p:nvSpPr>
        <p:spPr>
          <a:xfrm>
            <a:off x="449667" y="1425534"/>
            <a:ext cx="11157625" cy="4351338"/>
          </a:xfrm>
        </p:spPr>
        <p:txBody>
          <a:bodyPr>
            <a:normAutofit/>
          </a:bodyPr>
          <a:lstStyle/>
          <a:p>
            <a:r>
              <a:rPr lang="en-US" sz="2000" dirty="0"/>
              <a:t>Contextually, EdgeX micro services are divided into 4 layers</a:t>
            </a:r>
          </a:p>
          <a:p>
            <a:r>
              <a:rPr lang="en-US" sz="2000" dirty="0"/>
              <a:t>Crudely speaking, the layers of EdgeX provide a dual transformation engine</a:t>
            </a:r>
          </a:p>
          <a:p>
            <a:pPr lvl="1"/>
            <a:r>
              <a:rPr lang="en-US" sz="1800" dirty="0"/>
              <a:t>1x - Translating information coming from sensors and devices via hundreds of protocols and thousands of formats into EdgeX</a:t>
            </a:r>
          </a:p>
          <a:p>
            <a:pPr lvl="1"/>
            <a:r>
              <a:rPr lang="en-US" sz="1800" dirty="0"/>
              <a:t>2x - Delivering data to applications, enterprises and cloud systems over TCP/IP based protocols in formats and structures of customer choice</a:t>
            </a:r>
          </a:p>
        </p:txBody>
      </p:sp>
      <p:sp>
        <p:nvSpPr>
          <p:cNvPr id="3" name="TextBox 2">
            <a:extLst>
              <a:ext uri="{FF2B5EF4-FFF2-40B4-BE49-F238E27FC236}">
                <a16:creationId xmlns:a16="http://schemas.microsoft.com/office/drawing/2014/main" id="{67F8CC3E-16F1-442B-8A0D-FC8BBE880AFA}"/>
              </a:ext>
            </a:extLst>
          </p:cNvPr>
          <p:cNvSpPr txBox="1"/>
          <p:nvPr/>
        </p:nvSpPr>
        <p:spPr>
          <a:xfrm>
            <a:off x="4289111" y="5593663"/>
            <a:ext cx="2381186" cy="461537"/>
          </a:xfrm>
          <a:prstGeom prst="rect">
            <a:avLst/>
          </a:prstGeom>
          <a:noFill/>
        </p:spPr>
        <p:txBody>
          <a:bodyPr wrap="square" rtlCol="0">
            <a:spAutoFit/>
          </a:bodyPr>
          <a:lstStyle/>
          <a:p>
            <a:pPr defTabSz="1218804" fontAlgn="base">
              <a:spcBef>
                <a:spcPct val="0"/>
              </a:spcBef>
              <a:spcAft>
                <a:spcPct val="0"/>
              </a:spcAft>
            </a:pPr>
            <a:r>
              <a:rPr lang="en-US" sz="2399" dirty="0">
                <a:solidFill>
                  <a:srgbClr val="7030A0"/>
                </a:solidFill>
                <a:latin typeface="Arial" charset="0"/>
              </a:rPr>
              <a:t>“South side”</a:t>
            </a:r>
          </a:p>
        </p:txBody>
      </p:sp>
      <p:sp>
        <p:nvSpPr>
          <p:cNvPr id="6" name="TextBox 5">
            <a:extLst>
              <a:ext uri="{FF2B5EF4-FFF2-40B4-BE49-F238E27FC236}">
                <a16:creationId xmlns:a16="http://schemas.microsoft.com/office/drawing/2014/main" id="{C47EFA59-AC0A-47AF-9E87-7E4026A5206F}"/>
              </a:ext>
            </a:extLst>
          </p:cNvPr>
          <p:cNvSpPr txBox="1"/>
          <p:nvPr/>
        </p:nvSpPr>
        <p:spPr>
          <a:xfrm>
            <a:off x="7126644" y="3568854"/>
            <a:ext cx="1851409" cy="461537"/>
          </a:xfrm>
          <a:prstGeom prst="rect">
            <a:avLst/>
          </a:prstGeom>
          <a:noFill/>
        </p:spPr>
        <p:txBody>
          <a:bodyPr wrap="square" rtlCol="0">
            <a:spAutoFit/>
          </a:bodyPr>
          <a:lstStyle/>
          <a:p>
            <a:pPr defTabSz="1218804" fontAlgn="base">
              <a:spcBef>
                <a:spcPct val="0"/>
              </a:spcBef>
              <a:spcAft>
                <a:spcPct val="0"/>
              </a:spcAft>
            </a:pPr>
            <a:r>
              <a:rPr lang="en-US" sz="2399" dirty="0">
                <a:solidFill>
                  <a:srgbClr val="7030A0"/>
                </a:solidFill>
                <a:latin typeface="Arial" charset="0"/>
              </a:rPr>
              <a:t>“North side”</a:t>
            </a:r>
          </a:p>
        </p:txBody>
      </p:sp>
    </p:spTree>
    <p:extLst>
      <p:ext uri="{BB962C8B-B14F-4D97-AF65-F5344CB8AC3E}">
        <p14:creationId xmlns:p14="http://schemas.microsoft.com/office/powerpoint/2010/main" val="22999484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69B1A44-F462-4184-9DBF-F6CDC1A1CE21}"/>
              </a:ext>
            </a:extLst>
          </p:cNvPr>
          <p:cNvSpPr>
            <a:spLocks noGrp="1"/>
          </p:cNvSpPr>
          <p:nvPr>
            <p:ph type="title"/>
          </p:nvPr>
        </p:nvSpPr>
        <p:spPr>
          <a:xfrm>
            <a:off x="510054" y="445982"/>
            <a:ext cx="11157624" cy="1016106"/>
          </a:xfrm>
        </p:spPr>
        <p:txBody>
          <a:bodyPr/>
          <a:lstStyle/>
          <a:p>
            <a:r>
              <a:rPr lang="en-US" dirty="0"/>
              <a:t>EdgeX Enables Tiered Deployments</a:t>
            </a:r>
          </a:p>
        </p:txBody>
      </p:sp>
      <p:sp>
        <p:nvSpPr>
          <p:cNvPr id="5" name="Content Placeholder 4">
            <a:extLst>
              <a:ext uri="{FF2B5EF4-FFF2-40B4-BE49-F238E27FC236}">
                <a16:creationId xmlns:a16="http://schemas.microsoft.com/office/drawing/2014/main" id="{D6F922D4-2DF9-4A81-8539-7CC9703F5DCF}"/>
              </a:ext>
            </a:extLst>
          </p:cNvPr>
          <p:cNvSpPr>
            <a:spLocks noGrp="1"/>
          </p:cNvSpPr>
          <p:nvPr>
            <p:ph idx="1"/>
          </p:nvPr>
        </p:nvSpPr>
        <p:spPr>
          <a:xfrm>
            <a:off x="525295" y="1452245"/>
            <a:ext cx="5204946" cy="4351338"/>
          </a:xfrm>
        </p:spPr>
        <p:txBody>
          <a:bodyPr>
            <a:noAutofit/>
          </a:bodyPr>
          <a:lstStyle/>
          <a:p>
            <a:r>
              <a:rPr lang="en-US" sz="2000" dirty="0"/>
              <a:t>In today’s IoT landscape, it is imperative to leverage compute, storage, network resources where every they live </a:t>
            </a:r>
          </a:p>
          <a:p>
            <a:r>
              <a:rPr lang="en-US" sz="2000" dirty="0"/>
              <a:t>Loosely-coupled architecture enables distribution across nodes to enable tiered edge/fog computing</a:t>
            </a:r>
          </a:p>
          <a:p>
            <a:r>
              <a:rPr lang="en-US" sz="2000" dirty="0"/>
              <a:t>Scope includes embedded sensors to controllers, edge gateways and servers </a:t>
            </a:r>
          </a:p>
          <a:p>
            <a:r>
              <a:rPr lang="en-US" sz="2000" dirty="0"/>
              <a:t>Quantity and function of micro services deployed on a given node depends on the use case and capability of hardware</a:t>
            </a:r>
          </a:p>
        </p:txBody>
      </p:sp>
      <p:pic>
        <p:nvPicPr>
          <p:cNvPr id="6" name="Content Placeholder 5">
            <a:extLst>
              <a:ext uri="{FF2B5EF4-FFF2-40B4-BE49-F238E27FC236}">
                <a16:creationId xmlns:a16="http://schemas.microsoft.com/office/drawing/2014/main" id="{B67DF2BE-9C91-4BD2-A5F9-5BDFB16D2CEF}"/>
              </a:ext>
            </a:extLst>
          </p:cNvPr>
          <p:cNvPicPr>
            <a:picLocks noGrp="1" noChangeAspect="1"/>
          </p:cNvPicPr>
          <p:nvPr>
            <p:ph sz="half" idx="4294967295"/>
          </p:nvPr>
        </p:nvPicPr>
        <p:blipFill>
          <a:blip r:embed="rId2"/>
          <a:stretch>
            <a:fillRect/>
          </a:stretch>
        </p:blipFill>
        <p:spPr>
          <a:xfrm>
            <a:off x="5568950" y="1528128"/>
            <a:ext cx="6318250" cy="3455987"/>
          </a:xfrm>
          <a:prstGeom prst="rect">
            <a:avLst/>
          </a:prstGeom>
        </p:spPr>
      </p:pic>
    </p:spTree>
    <p:extLst>
      <p:ext uri="{BB962C8B-B14F-4D97-AF65-F5344CB8AC3E}">
        <p14:creationId xmlns:p14="http://schemas.microsoft.com/office/powerpoint/2010/main" val="32378775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0018" y="362065"/>
            <a:ext cx="11157624" cy="1016106"/>
          </a:xfrm>
        </p:spPr>
        <p:txBody>
          <a:bodyPr/>
          <a:lstStyle/>
          <a:p>
            <a:r>
              <a:rPr lang="en-US" dirty="0"/>
              <a:t>EdgeX Technology</a:t>
            </a:r>
          </a:p>
        </p:txBody>
      </p:sp>
      <p:sp>
        <p:nvSpPr>
          <p:cNvPr id="3" name="Content Placeholder 2"/>
          <p:cNvSpPr>
            <a:spLocks noGrp="1"/>
          </p:cNvSpPr>
          <p:nvPr>
            <p:ph idx="1"/>
          </p:nvPr>
        </p:nvSpPr>
        <p:spPr>
          <a:xfrm>
            <a:off x="560018" y="1513108"/>
            <a:ext cx="11157625" cy="4351338"/>
          </a:xfrm>
        </p:spPr>
        <p:txBody>
          <a:bodyPr>
            <a:noAutofit/>
          </a:bodyPr>
          <a:lstStyle/>
          <a:p>
            <a:r>
              <a:rPr lang="en-US" sz="1800" dirty="0"/>
              <a:t>A majority of the micro services are written in Go Lang</a:t>
            </a:r>
          </a:p>
          <a:p>
            <a:pPr lvl="1"/>
            <a:r>
              <a:rPr lang="en-US" sz="1600" dirty="0"/>
              <a:t>Previously written in Java</a:t>
            </a:r>
          </a:p>
          <a:p>
            <a:pPr lvl="1"/>
            <a:r>
              <a:rPr lang="en-US" sz="1600" dirty="0"/>
              <a:t>Some Device Services written in C/C++</a:t>
            </a:r>
          </a:p>
          <a:p>
            <a:pPr lvl="1"/>
            <a:r>
              <a:rPr lang="en-US" sz="1600" dirty="0"/>
              <a:t>A user interface is provided in JavaScript</a:t>
            </a:r>
          </a:p>
          <a:p>
            <a:pPr lvl="1"/>
            <a:r>
              <a:rPr lang="en-US" sz="1600" dirty="0"/>
              <a:t>Polyglot belief – use the language and tools that make sense for each service</a:t>
            </a:r>
          </a:p>
          <a:p>
            <a:r>
              <a:rPr lang="en-US" sz="1800" dirty="0"/>
              <a:t>Each service has a REST API for communicating with it</a:t>
            </a:r>
          </a:p>
          <a:p>
            <a:r>
              <a:rPr lang="en-US" sz="1800" dirty="0"/>
              <a:t>Uses MongoDB or Redis (user’s choice) to persist sensor data at the edge</a:t>
            </a:r>
          </a:p>
          <a:p>
            <a:pPr lvl="1"/>
            <a:r>
              <a:rPr lang="en-US" sz="1600" dirty="0"/>
              <a:t>Also stores application relevant information</a:t>
            </a:r>
          </a:p>
          <a:p>
            <a:pPr lvl="1"/>
            <a:r>
              <a:rPr lang="en-US" sz="1600" dirty="0"/>
              <a:t>Allows for alternate persistence storage (and has been done in the past)</a:t>
            </a:r>
          </a:p>
          <a:p>
            <a:r>
              <a:rPr lang="en-US" sz="1800" dirty="0"/>
              <a:t>A message pipe connects Core Data to Export Services and/or Rules Engine</a:t>
            </a:r>
          </a:p>
          <a:p>
            <a:pPr lvl="1"/>
            <a:r>
              <a:rPr lang="en-US" sz="1600" dirty="0"/>
              <a:t>Uses </a:t>
            </a:r>
            <a:r>
              <a:rPr lang="en-US" sz="1600" dirty="0" err="1"/>
              <a:t>ZeroMQ</a:t>
            </a:r>
            <a:r>
              <a:rPr lang="en-US" sz="1600" dirty="0"/>
              <a:t> by default</a:t>
            </a:r>
          </a:p>
          <a:p>
            <a:pPr lvl="1"/>
            <a:r>
              <a:rPr lang="en-US" sz="1600" dirty="0"/>
              <a:t>Allow use of MQTT as alternate if broker is provided</a:t>
            </a:r>
          </a:p>
          <a:p>
            <a:r>
              <a:rPr lang="en-US" sz="1800" dirty="0"/>
              <a:t>Uses open source technology where appropriate</a:t>
            </a:r>
          </a:p>
          <a:p>
            <a:pPr lvl="1"/>
            <a:r>
              <a:rPr lang="en-US" sz="1600" dirty="0"/>
              <a:t>Ex: Consul for configuration/registry, Kong for reverse proxy, Drools for rules engine,…</a:t>
            </a:r>
          </a:p>
        </p:txBody>
      </p:sp>
      <p:pic>
        <p:nvPicPr>
          <p:cNvPr id="5" name="Picture 4"/>
          <p:cNvPicPr>
            <a:picLocks noChangeAspect="1"/>
          </p:cNvPicPr>
          <p:nvPr/>
        </p:nvPicPr>
        <p:blipFill>
          <a:blip r:embed="rId2"/>
          <a:stretch>
            <a:fillRect/>
          </a:stretch>
        </p:blipFill>
        <p:spPr>
          <a:xfrm>
            <a:off x="6842269" y="1290249"/>
            <a:ext cx="1033343" cy="1033343"/>
          </a:xfrm>
          <a:prstGeom prst="rect">
            <a:avLst/>
          </a:prstGeom>
        </p:spPr>
      </p:pic>
      <p:pic>
        <p:nvPicPr>
          <p:cNvPr id="6" name="Picture 5"/>
          <p:cNvPicPr>
            <a:picLocks noChangeAspect="1"/>
          </p:cNvPicPr>
          <p:nvPr/>
        </p:nvPicPr>
        <p:blipFill rotWithShape="1">
          <a:blip r:embed="rId3"/>
          <a:srcRect t="36066" b="36258"/>
          <a:stretch/>
        </p:blipFill>
        <p:spPr>
          <a:xfrm>
            <a:off x="8535114" y="2641105"/>
            <a:ext cx="1520148" cy="420712"/>
          </a:xfrm>
          <a:prstGeom prst="rect">
            <a:avLst/>
          </a:prstGeom>
        </p:spPr>
      </p:pic>
      <p:pic>
        <p:nvPicPr>
          <p:cNvPr id="8" name="Picture 7"/>
          <p:cNvPicPr>
            <a:picLocks noChangeAspect="1"/>
          </p:cNvPicPr>
          <p:nvPr/>
        </p:nvPicPr>
        <p:blipFill>
          <a:blip r:embed="rId4"/>
          <a:stretch>
            <a:fillRect/>
          </a:stretch>
        </p:blipFill>
        <p:spPr>
          <a:xfrm>
            <a:off x="9013976" y="3190073"/>
            <a:ext cx="1717118" cy="858559"/>
          </a:xfrm>
          <a:prstGeom prst="rect">
            <a:avLst/>
          </a:prstGeom>
        </p:spPr>
      </p:pic>
      <p:pic>
        <p:nvPicPr>
          <p:cNvPr id="9" name="Picture 8"/>
          <p:cNvPicPr>
            <a:picLocks noChangeAspect="1"/>
          </p:cNvPicPr>
          <p:nvPr/>
        </p:nvPicPr>
        <p:blipFill>
          <a:blip r:embed="rId5"/>
          <a:stretch>
            <a:fillRect/>
          </a:stretch>
        </p:blipFill>
        <p:spPr>
          <a:xfrm>
            <a:off x="7836217" y="4605901"/>
            <a:ext cx="951514" cy="393292"/>
          </a:xfrm>
          <a:prstGeom prst="rect">
            <a:avLst/>
          </a:prstGeom>
        </p:spPr>
      </p:pic>
      <p:pic>
        <p:nvPicPr>
          <p:cNvPr id="10" name="Picture 9"/>
          <p:cNvPicPr>
            <a:picLocks noChangeAspect="1"/>
          </p:cNvPicPr>
          <p:nvPr/>
        </p:nvPicPr>
        <p:blipFill>
          <a:blip r:embed="rId6"/>
          <a:stretch>
            <a:fillRect/>
          </a:stretch>
        </p:blipFill>
        <p:spPr>
          <a:xfrm>
            <a:off x="9454542" y="5056243"/>
            <a:ext cx="835986" cy="723128"/>
          </a:xfrm>
          <a:prstGeom prst="rect">
            <a:avLst/>
          </a:prstGeom>
        </p:spPr>
      </p:pic>
      <p:pic>
        <p:nvPicPr>
          <p:cNvPr id="4" name="Picture 3">
            <a:extLst>
              <a:ext uri="{FF2B5EF4-FFF2-40B4-BE49-F238E27FC236}">
                <a16:creationId xmlns:a16="http://schemas.microsoft.com/office/drawing/2014/main" id="{8EDCD7F9-6187-4D1E-B207-587B1A57F91E}"/>
              </a:ext>
            </a:extLst>
          </p:cNvPr>
          <p:cNvPicPr>
            <a:picLocks noChangeAspect="1"/>
          </p:cNvPicPr>
          <p:nvPr/>
        </p:nvPicPr>
        <p:blipFill>
          <a:blip r:embed="rId7"/>
          <a:stretch>
            <a:fillRect/>
          </a:stretch>
        </p:blipFill>
        <p:spPr>
          <a:xfrm>
            <a:off x="10869238" y="3317600"/>
            <a:ext cx="702154" cy="603504"/>
          </a:xfrm>
          <a:prstGeom prst="rect">
            <a:avLst/>
          </a:prstGeom>
        </p:spPr>
      </p:pic>
    </p:spTree>
    <p:extLst>
      <p:ext uri="{BB962C8B-B14F-4D97-AF65-F5344CB8AC3E}">
        <p14:creationId xmlns:p14="http://schemas.microsoft.com/office/powerpoint/2010/main" val="35648752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01A785-12A7-45E6-B57E-B4EF4E1E72C8}"/>
              </a:ext>
            </a:extLst>
          </p:cNvPr>
          <p:cNvSpPr>
            <a:spLocks noGrp="1"/>
          </p:cNvSpPr>
          <p:nvPr>
            <p:ph type="title"/>
          </p:nvPr>
        </p:nvSpPr>
        <p:spPr>
          <a:xfrm>
            <a:off x="392130" y="70902"/>
            <a:ext cx="11157624" cy="1016107"/>
          </a:xfrm>
        </p:spPr>
        <p:txBody>
          <a:bodyPr/>
          <a:lstStyle/>
          <a:p>
            <a:r>
              <a:rPr lang="en-US" dirty="0"/>
              <a:t>A Global Partner Ecosystem</a:t>
            </a:r>
          </a:p>
        </p:txBody>
      </p:sp>
      <p:pic>
        <p:nvPicPr>
          <p:cNvPr id="4" name="Picture 3">
            <a:extLst>
              <a:ext uri="{FF2B5EF4-FFF2-40B4-BE49-F238E27FC236}">
                <a16:creationId xmlns:a16="http://schemas.microsoft.com/office/drawing/2014/main" id="{06FC050C-0BD9-4543-8A5C-24A9A1FAC6B6}"/>
              </a:ext>
            </a:extLst>
          </p:cNvPr>
          <p:cNvPicPr>
            <a:picLocks noChangeAspect="1"/>
          </p:cNvPicPr>
          <p:nvPr/>
        </p:nvPicPr>
        <p:blipFill>
          <a:blip r:embed="rId2"/>
          <a:stretch>
            <a:fillRect/>
          </a:stretch>
        </p:blipFill>
        <p:spPr>
          <a:xfrm>
            <a:off x="905523" y="1176553"/>
            <a:ext cx="10280341" cy="4895512"/>
          </a:xfrm>
          <a:prstGeom prst="rect">
            <a:avLst/>
          </a:prstGeom>
        </p:spPr>
      </p:pic>
    </p:spTree>
    <p:extLst>
      <p:ext uri="{BB962C8B-B14F-4D97-AF65-F5344CB8AC3E}">
        <p14:creationId xmlns:p14="http://schemas.microsoft.com/office/powerpoint/2010/main" val="21104937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3B3DABD-038C-4D1F-B222-162341A7966B}"/>
              </a:ext>
            </a:extLst>
          </p:cNvPr>
          <p:cNvSpPr>
            <a:spLocks noGrp="1"/>
          </p:cNvSpPr>
          <p:nvPr>
            <p:ph type="title"/>
          </p:nvPr>
        </p:nvSpPr>
        <p:spPr>
          <a:xfrm>
            <a:off x="165848" y="180203"/>
            <a:ext cx="11157624" cy="1016106"/>
          </a:xfrm>
        </p:spPr>
        <p:txBody>
          <a:bodyPr>
            <a:normAutofit fontScale="90000"/>
          </a:bodyPr>
          <a:lstStyle/>
          <a:p>
            <a:br>
              <a:rPr lang="en-US" dirty="0"/>
            </a:br>
            <a:r>
              <a:rPr lang="en-US" sz="3600" dirty="0"/>
              <a:t>Complementary Product &amp; Service Offerings</a:t>
            </a:r>
            <a:br>
              <a:rPr lang="en-US" dirty="0"/>
            </a:br>
            <a:br>
              <a:rPr lang="en-US" sz="2700" dirty="0"/>
            </a:br>
            <a:endParaRPr lang="en-US" dirty="0"/>
          </a:p>
        </p:txBody>
      </p:sp>
      <p:pic>
        <p:nvPicPr>
          <p:cNvPr id="3074" name="Picture 2" descr="https://lh6.googleusercontent.com/2wi0laxvkSJclZCGdMZqFpTM7a_scpc7lL1Ef425xfCpvV3rqviyuC7zmBV_LuOH0IOPLrLdFkr4pTODIsXw0ngXyEDFTYphprzBBuRYpgh124BZiowK9T_Taf1-EiBPDudfxAyS">
            <a:extLst>
              <a:ext uri="{FF2B5EF4-FFF2-40B4-BE49-F238E27FC236}">
                <a16:creationId xmlns:a16="http://schemas.microsoft.com/office/drawing/2014/main" id="{145E5248-4976-46FD-883A-7B0BAAD421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18492" y="1028299"/>
            <a:ext cx="8721970" cy="51414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05666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3B3DABD-038C-4D1F-B222-162341A7966B}"/>
              </a:ext>
            </a:extLst>
          </p:cNvPr>
          <p:cNvSpPr>
            <a:spLocks noGrp="1"/>
          </p:cNvSpPr>
          <p:nvPr>
            <p:ph type="title"/>
          </p:nvPr>
        </p:nvSpPr>
        <p:spPr>
          <a:xfrm>
            <a:off x="241671" y="96631"/>
            <a:ext cx="11157624" cy="1016106"/>
          </a:xfrm>
        </p:spPr>
        <p:txBody>
          <a:bodyPr>
            <a:normAutofit fontScale="90000"/>
          </a:bodyPr>
          <a:lstStyle/>
          <a:p>
            <a:br>
              <a:rPr lang="en-US" dirty="0"/>
            </a:br>
            <a:br>
              <a:rPr lang="en-US" dirty="0"/>
            </a:br>
            <a:r>
              <a:rPr lang="en-US" dirty="0"/>
              <a:t>Announcing </a:t>
            </a:r>
            <a:r>
              <a:rPr lang="en-US" sz="4000" dirty="0" err="1"/>
              <a:t>EdgeX</a:t>
            </a:r>
            <a:r>
              <a:rPr lang="en-US" sz="4000" dirty="0"/>
              <a:t> Edinburgh V1 Release</a:t>
            </a:r>
            <a:br>
              <a:rPr lang="en-US" dirty="0"/>
            </a:br>
            <a:br>
              <a:rPr lang="en-US" sz="2700" dirty="0"/>
            </a:br>
            <a:endParaRPr lang="en-US" dirty="0"/>
          </a:p>
        </p:txBody>
      </p:sp>
      <p:sp>
        <p:nvSpPr>
          <p:cNvPr id="6" name="Text Placeholder 5">
            <a:extLst>
              <a:ext uri="{FF2B5EF4-FFF2-40B4-BE49-F238E27FC236}">
                <a16:creationId xmlns:a16="http://schemas.microsoft.com/office/drawing/2014/main" id="{58F118D2-300B-42AD-ADFF-A8D5D80E71BC}"/>
              </a:ext>
            </a:extLst>
          </p:cNvPr>
          <p:cNvSpPr>
            <a:spLocks noGrp="1"/>
          </p:cNvSpPr>
          <p:nvPr>
            <p:ph idx="1"/>
          </p:nvPr>
        </p:nvSpPr>
        <p:spPr>
          <a:xfrm>
            <a:off x="362329" y="1162184"/>
            <a:ext cx="11414258" cy="5091132"/>
          </a:xfrm>
        </p:spPr>
        <p:txBody>
          <a:bodyPr>
            <a:noAutofit/>
          </a:bodyPr>
          <a:lstStyle/>
          <a:p>
            <a:pPr defTabSz="914400">
              <a:lnSpc>
                <a:spcPct val="100000"/>
              </a:lnSpc>
              <a:spcBef>
                <a:spcPts val="1800"/>
              </a:spcBef>
              <a:buClr>
                <a:srgbClr val="717074">
                  <a:lumMod val="60000"/>
                  <a:lumOff val="40000"/>
                </a:srgbClr>
              </a:buClr>
              <a:buSzPct val="90000"/>
            </a:pPr>
            <a:endParaRPr lang="en-US" sz="1800" dirty="0"/>
          </a:p>
          <a:p>
            <a:r>
              <a:rPr lang="en-US" sz="2200" dirty="0" err="1"/>
              <a:t>EdgeX</a:t>
            </a:r>
            <a:r>
              <a:rPr lang="en-US" sz="2200" dirty="0"/>
              <a:t> is the World’s first ecosystem enabled Open Platform for the IOT Edge</a:t>
            </a:r>
          </a:p>
          <a:p>
            <a:r>
              <a:rPr lang="en-US" sz="2200" dirty="0"/>
              <a:t>The Edinburgh v1.0 release represents a significant milestone in </a:t>
            </a:r>
            <a:r>
              <a:rPr lang="en-US" sz="2200" dirty="0" err="1"/>
              <a:t>EdgeX</a:t>
            </a:r>
            <a:r>
              <a:rPr lang="en-US" sz="2200" dirty="0"/>
              <a:t> development in that it is the first major release</a:t>
            </a:r>
          </a:p>
          <a:p>
            <a:r>
              <a:rPr lang="en-US" sz="2200" dirty="0"/>
              <a:t>Key Milestones </a:t>
            </a:r>
          </a:p>
          <a:p>
            <a:pPr lvl="1"/>
            <a:r>
              <a:rPr lang="en-US" sz="2200" dirty="0"/>
              <a:t>Stability - this is version 1.0 GA and, as such, the first release under the </a:t>
            </a:r>
            <a:r>
              <a:rPr lang="en-US" sz="2200" dirty="0" err="1"/>
              <a:t>EdgeX</a:t>
            </a:r>
            <a:r>
              <a:rPr lang="en-US" sz="2200" dirty="0"/>
              <a:t> long-term support, release and version strategy</a:t>
            </a:r>
          </a:p>
          <a:p>
            <a:pPr lvl="1"/>
            <a:r>
              <a:rPr lang="en-US" sz="2200" dirty="0"/>
              <a:t>Improved and added SDKs for vendor agnostic north and southbound connectivity plus many standard connectors</a:t>
            </a:r>
          </a:p>
          <a:p>
            <a:pPr lvl="1"/>
            <a:r>
              <a:rPr lang="en-US" sz="2200" dirty="0"/>
              <a:t>Significant new features including binary support, database “</a:t>
            </a:r>
            <a:r>
              <a:rPr lang="en-US" sz="2200" dirty="0" err="1"/>
              <a:t>swapability</a:t>
            </a:r>
            <a:r>
              <a:rPr lang="en-US" sz="2200" dirty="0"/>
              <a:t>”, improved APIs to help facilitate management/monitoring capability</a:t>
            </a:r>
          </a:p>
          <a:p>
            <a:pPr lvl="1"/>
            <a:r>
              <a:rPr lang="en-US" sz="2200" dirty="0"/>
              <a:t>Huge support from Global partner ecosystem offering a range of complementary products and services</a:t>
            </a:r>
          </a:p>
          <a:p>
            <a:pPr marL="0" indent="0">
              <a:buNone/>
            </a:pPr>
            <a:endParaRPr lang="en-US" sz="1200" dirty="0"/>
          </a:p>
        </p:txBody>
      </p:sp>
    </p:spTree>
    <p:extLst>
      <p:ext uri="{BB962C8B-B14F-4D97-AF65-F5344CB8AC3E}">
        <p14:creationId xmlns:p14="http://schemas.microsoft.com/office/powerpoint/2010/main" val="6670680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3B3DABD-038C-4D1F-B222-162341A7966B}"/>
              </a:ext>
            </a:extLst>
          </p:cNvPr>
          <p:cNvSpPr>
            <a:spLocks noGrp="1"/>
          </p:cNvSpPr>
          <p:nvPr>
            <p:ph type="title"/>
          </p:nvPr>
        </p:nvSpPr>
        <p:spPr>
          <a:xfrm>
            <a:off x="217422" y="182713"/>
            <a:ext cx="11157624" cy="1016106"/>
          </a:xfrm>
        </p:spPr>
        <p:txBody>
          <a:bodyPr>
            <a:normAutofit fontScale="90000"/>
          </a:bodyPr>
          <a:lstStyle/>
          <a:p>
            <a:br>
              <a:rPr lang="en-US" dirty="0"/>
            </a:br>
            <a:r>
              <a:rPr lang="en-US" sz="4000" dirty="0"/>
              <a:t>Edinburgh Release Key Features</a:t>
            </a:r>
            <a:br>
              <a:rPr lang="en-US" dirty="0"/>
            </a:br>
            <a:br>
              <a:rPr lang="en-US" sz="2700" dirty="0"/>
            </a:br>
            <a:endParaRPr lang="en-US" dirty="0"/>
          </a:p>
        </p:txBody>
      </p:sp>
      <p:sp>
        <p:nvSpPr>
          <p:cNvPr id="6" name="Text Placeholder 5">
            <a:extLst>
              <a:ext uri="{FF2B5EF4-FFF2-40B4-BE49-F238E27FC236}">
                <a16:creationId xmlns:a16="http://schemas.microsoft.com/office/drawing/2014/main" id="{58F118D2-300B-42AD-ADFF-A8D5D80E71BC}"/>
              </a:ext>
            </a:extLst>
          </p:cNvPr>
          <p:cNvSpPr>
            <a:spLocks noGrp="1"/>
          </p:cNvSpPr>
          <p:nvPr>
            <p:ph idx="1"/>
          </p:nvPr>
        </p:nvSpPr>
        <p:spPr>
          <a:xfrm>
            <a:off x="363675" y="1046419"/>
            <a:ext cx="11157625" cy="4351338"/>
          </a:xfrm>
        </p:spPr>
        <p:txBody>
          <a:bodyPr>
            <a:noAutofit/>
          </a:bodyPr>
          <a:lstStyle/>
          <a:p>
            <a:r>
              <a:rPr lang="en-US" sz="1600" dirty="0"/>
              <a:t>Support for Redis as well as MongoDB for all database using services (easier to replace the persistence stores)</a:t>
            </a:r>
          </a:p>
          <a:p>
            <a:r>
              <a:rPr lang="en-US" sz="1600" dirty="0"/>
              <a:t>Addition of application services and accompanying application functions SDK (will eventually replace the current </a:t>
            </a:r>
            <a:r>
              <a:rPr lang="en-US" sz="1600" dirty="0" err="1"/>
              <a:t>EdgeX</a:t>
            </a:r>
            <a:r>
              <a:rPr lang="en-US" sz="1600" dirty="0"/>
              <a:t> export services; more efficient and scalable)</a:t>
            </a:r>
          </a:p>
          <a:p>
            <a:r>
              <a:rPr lang="en-US" sz="1600" dirty="0"/>
              <a:t>Enhancement of the system management facilities (track and report on service CPU usage and metrics as well as track the operational status of each </a:t>
            </a:r>
            <a:r>
              <a:rPr lang="en-US" sz="1600" dirty="0" err="1"/>
              <a:t>EdgeX</a:t>
            </a:r>
            <a:r>
              <a:rPr lang="en-US" sz="1600" dirty="0"/>
              <a:t> service)</a:t>
            </a:r>
          </a:p>
          <a:p>
            <a:r>
              <a:rPr lang="en-US" sz="1600" dirty="0"/>
              <a:t>Ability to trace sensor data from the sensor to export while also supporting better debugging and performance metrics tracking</a:t>
            </a:r>
          </a:p>
          <a:p>
            <a:r>
              <a:rPr lang="en-US" sz="1600" dirty="0"/>
              <a:t>Support for the ingestion, use and export of binary data in CBOR format</a:t>
            </a:r>
          </a:p>
          <a:p>
            <a:r>
              <a:rPr lang="en-US" sz="1600" dirty="0"/>
              <a:t>Additions of unit and black box testing over the entire platform as well as the inclusion of automated security feature testing</a:t>
            </a:r>
          </a:p>
          <a:p>
            <a:r>
              <a:rPr lang="en-US" sz="1600" dirty="0"/>
              <a:t>Construction of a new performance framework</a:t>
            </a:r>
          </a:p>
          <a:p>
            <a:r>
              <a:rPr lang="en-US" sz="1600" dirty="0"/>
              <a:t>New and improved device service SDKs in Go and C; additional device services to connect more sensors and devices.</a:t>
            </a:r>
          </a:p>
          <a:p>
            <a:r>
              <a:rPr lang="en-US" sz="1600" dirty="0"/>
              <a:t>Improvements and cleanup around configuration bootstrapping, scheduler service, device profiles, API gateway and security secret store</a:t>
            </a:r>
          </a:p>
          <a:p>
            <a:r>
              <a:rPr lang="en-US" sz="1600" dirty="0"/>
              <a:t>Improvements to on-boarding </a:t>
            </a:r>
            <a:r>
              <a:rPr lang="en-US" sz="1600" dirty="0" err="1"/>
              <a:t>EdgeX</a:t>
            </a:r>
            <a:r>
              <a:rPr lang="en-US" sz="1600" dirty="0"/>
              <a:t> users</a:t>
            </a:r>
          </a:p>
          <a:p>
            <a:r>
              <a:rPr lang="en-US" sz="1600" dirty="0"/>
              <a:t>Upgrades to the security infrastructure</a:t>
            </a:r>
          </a:p>
        </p:txBody>
      </p:sp>
    </p:spTree>
    <p:extLst>
      <p:ext uri="{BB962C8B-B14F-4D97-AF65-F5344CB8AC3E}">
        <p14:creationId xmlns:p14="http://schemas.microsoft.com/office/powerpoint/2010/main" val="14915978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3" name="Picture 8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1384" y="764705"/>
            <a:ext cx="10957643" cy="3456384"/>
          </a:xfrm>
          <a:prstGeom prst="rect">
            <a:avLst/>
          </a:prstGeom>
        </p:spPr>
      </p:pic>
      <p:sp>
        <p:nvSpPr>
          <p:cNvPr id="2" name="Title 1"/>
          <p:cNvSpPr>
            <a:spLocks noGrp="1"/>
          </p:cNvSpPr>
          <p:nvPr>
            <p:ph type="title" idx="4294967295"/>
          </p:nvPr>
        </p:nvSpPr>
        <p:spPr>
          <a:xfrm>
            <a:off x="551384" y="152147"/>
            <a:ext cx="9406645" cy="447675"/>
          </a:xfrm>
        </p:spPr>
        <p:txBody>
          <a:bodyPr lIns="36000">
            <a:noAutofit/>
          </a:bodyPr>
          <a:lstStyle/>
          <a:p>
            <a:r>
              <a:rPr lang="en-GB" sz="3600" dirty="0"/>
              <a:t>IoT is Moving </a:t>
            </a:r>
            <a:r>
              <a:rPr lang="en-GB" sz="3600"/>
              <a:t>to </a:t>
            </a:r>
            <a:r>
              <a:rPr lang="en-GB" sz="3600" dirty="0"/>
              <a:t>t</a:t>
            </a:r>
            <a:r>
              <a:rPr lang="en-GB" sz="3600"/>
              <a:t>he </a:t>
            </a:r>
            <a:r>
              <a:rPr lang="en-GB" sz="3600" dirty="0"/>
              <a:t>Edge</a:t>
            </a:r>
          </a:p>
        </p:txBody>
      </p:sp>
      <p:sp>
        <p:nvSpPr>
          <p:cNvPr id="10" name="TextBox 9">
            <a:extLst>
              <a:ext uri="{FF2B5EF4-FFF2-40B4-BE49-F238E27FC236}">
                <a16:creationId xmlns:a16="http://schemas.microsoft.com/office/drawing/2014/main" id="{E5E799C9-5973-4B48-AB9A-8E3EF4A66D4D}"/>
              </a:ext>
            </a:extLst>
          </p:cNvPr>
          <p:cNvSpPr txBox="1"/>
          <p:nvPr/>
        </p:nvSpPr>
        <p:spPr>
          <a:xfrm>
            <a:off x="187582" y="4609809"/>
            <a:ext cx="11449272" cy="118494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dirty="0">
              <a:ln>
                <a:noFill/>
              </a:ln>
              <a:effectLst/>
              <a:uLnTx/>
              <a:uFillTx/>
              <a:latin typeface="Arial" panose="020B0604020202020204" pitchFamily="34" charset="0"/>
              <a:cs typeface="Arial" panose="020B0604020202020204" pitchFamily="34" charset="0"/>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effectLst/>
                <a:uLnTx/>
                <a:uFillTx/>
                <a:latin typeface="Arial" panose="020B0604020202020204" pitchFamily="34" charset="0"/>
                <a:cs typeface="Arial" panose="020B0604020202020204" pitchFamily="34" charset="0"/>
              </a:rPr>
              <a:t> </a:t>
            </a:r>
            <a:r>
              <a:rPr kumimoji="0" lang="en-GB" sz="2400" b="0" i="0" u="none" strike="noStrike" kern="1200" cap="none" spc="0" normalizeH="0" baseline="0" noProof="0" dirty="0">
                <a:ln>
                  <a:noFill/>
                </a:ln>
                <a:effectLst/>
                <a:uLnTx/>
                <a:uFillTx/>
                <a:latin typeface="Arial" panose="020B0604020202020204" pitchFamily="34" charset="0"/>
                <a:cs typeface="Arial" panose="020B0604020202020204" pitchFamily="34" charset="0"/>
              </a:rPr>
              <a:t>Many </a:t>
            </a:r>
            <a:r>
              <a:rPr kumimoji="0" lang="en-GB" sz="2400" b="0" i="0" u="none" strike="noStrike" kern="1200" cap="none" spc="0" normalizeH="0" baseline="0" noProof="0" dirty="0" err="1">
                <a:ln>
                  <a:noFill/>
                </a:ln>
                <a:effectLst/>
                <a:uLnTx/>
                <a:uFillTx/>
                <a:latin typeface="Arial" panose="020B0604020202020204" pitchFamily="34" charset="0"/>
                <a:cs typeface="Arial" panose="020B0604020202020204" pitchFamily="34" charset="0"/>
              </a:rPr>
              <a:t>IoT</a:t>
            </a:r>
            <a:r>
              <a:rPr kumimoji="0" lang="en-GB" sz="2400" b="0" i="0" u="none" strike="noStrike" kern="1200" cap="none" spc="0" normalizeH="0" baseline="0" noProof="0" dirty="0">
                <a:ln>
                  <a:noFill/>
                </a:ln>
                <a:effectLst/>
                <a:uLnTx/>
                <a:uFillTx/>
                <a:latin typeface="Arial" panose="020B0604020202020204" pitchFamily="34" charset="0"/>
                <a:cs typeface="Arial" panose="020B0604020202020204" pitchFamily="34" charset="0"/>
              </a:rPr>
              <a:t> deployments face challenges related to latency, network bandwidth, reliability and security, which cannot be addressed in cloud-only models‘</a:t>
            </a:r>
          </a:p>
          <a:p>
            <a:pPr marL="0" marR="0" lvl="0" indent="0" algn="r" defTabSz="457200" rtl="0" eaLnBrk="1" fontAlgn="auto" latinLnBrk="0" hangingPunct="1">
              <a:lnSpc>
                <a:spcPct val="100000"/>
              </a:lnSpc>
              <a:spcBef>
                <a:spcPts val="0"/>
              </a:spcBef>
              <a:spcAft>
                <a:spcPts val="0"/>
              </a:spcAft>
              <a:buClrTx/>
              <a:buSzTx/>
              <a:buFontTx/>
              <a:buNone/>
              <a:tabLst/>
              <a:defRPr/>
            </a:pPr>
            <a:r>
              <a:rPr kumimoji="0" lang="en-GB" sz="1050" b="0" i="0" u="none" strike="noStrike" kern="1200" cap="none" spc="0" normalizeH="0" baseline="0" noProof="0" dirty="0">
                <a:ln>
                  <a:noFill/>
                </a:ln>
                <a:effectLst/>
                <a:uLnTx/>
                <a:uFillTx/>
                <a:latin typeface="Arial" panose="020B0604020202020204" pitchFamily="34" charset="0"/>
                <a:cs typeface="Arial" panose="020B0604020202020204" pitchFamily="34" charset="0"/>
              </a:rPr>
              <a:t>Source: </a:t>
            </a:r>
            <a:r>
              <a:rPr kumimoji="0" lang="en-GB" sz="1050" b="0" i="0" u="none" strike="noStrike" kern="1200" cap="none" spc="0" normalizeH="0" baseline="0" noProof="0" dirty="0" err="1">
                <a:ln>
                  <a:noFill/>
                </a:ln>
                <a:effectLst/>
                <a:uLnTx/>
                <a:uFillTx/>
                <a:latin typeface="Arial" panose="020B0604020202020204" pitchFamily="34" charset="0"/>
                <a:cs typeface="Arial" panose="020B0604020202020204" pitchFamily="34" charset="0"/>
              </a:rPr>
              <a:t>OpenFoG</a:t>
            </a:r>
            <a:r>
              <a:rPr kumimoji="0" lang="en-GB" sz="1050" b="0" i="0" u="none" strike="noStrike" kern="1200" cap="none" spc="0" normalizeH="0" baseline="0" noProof="0" dirty="0">
                <a:ln>
                  <a:noFill/>
                </a:ln>
                <a:effectLst/>
                <a:uLnTx/>
                <a:uFillTx/>
                <a:latin typeface="Arial" panose="020B0604020202020204" pitchFamily="34" charset="0"/>
                <a:cs typeface="Arial" panose="020B0604020202020204" pitchFamily="34" charset="0"/>
              </a:rPr>
              <a:t> Consortium </a:t>
            </a:r>
          </a:p>
        </p:txBody>
      </p:sp>
    </p:spTree>
    <p:extLst>
      <p:ext uri="{BB962C8B-B14F-4D97-AF65-F5344CB8AC3E}">
        <p14:creationId xmlns:p14="http://schemas.microsoft.com/office/powerpoint/2010/main" val="18882548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38CE2AC-57E7-43CF-BFB6-D377E90C9871}"/>
              </a:ext>
            </a:extLst>
          </p:cNvPr>
          <p:cNvSpPr>
            <a:spLocks noGrp="1"/>
          </p:cNvSpPr>
          <p:nvPr>
            <p:ph type="title"/>
          </p:nvPr>
        </p:nvSpPr>
        <p:spPr>
          <a:xfrm>
            <a:off x="439569" y="172984"/>
            <a:ext cx="11157624" cy="1016106"/>
          </a:xfrm>
        </p:spPr>
        <p:txBody>
          <a:bodyPr/>
          <a:lstStyle/>
          <a:p>
            <a:r>
              <a:rPr lang="en-US" dirty="0" err="1"/>
              <a:t>EdegX</a:t>
            </a:r>
            <a:r>
              <a:rPr lang="en-US" dirty="0"/>
              <a:t> Security</a:t>
            </a:r>
          </a:p>
        </p:txBody>
      </p:sp>
      <p:sp>
        <p:nvSpPr>
          <p:cNvPr id="5" name="Content Placeholder 4">
            <a:extLst>
              <a:ext uri="{FF2B5EF4-FFF2-40B4-BE49-F238E27FC236}">
                <a16:creationId xmlns:a16="http://schemas.microsoft.com/office/drawing/2014/main" id="{6F091E2E-8A28-4713-BA10-BDA77552D0EF}"/>
              </a:ext>
            </a:extLst>
          </p:cNvPr>
          <p:cNvSpPr>
            <a:spLocks noGrp="1"/>
          </p:cNvSpPr>
          <p:nvPr>
            <p:ph idx="1"/>
          </p:nvPr>
        </p:nvSpPr>
        <p:spPr/>
        <p:txBody>
          <a:bodyPr>
            <a:normAutofit/>
          </a:bodyPr>
          <a:lstStyle/>
          <a:p>
            <a:r>
              <a:rPr lang="en-US" sz="2400" dirty="0"/>
              <a:t>Edinburgh Release</a:t>
            </a:r>
          </a:p>
          <a:p>
            <a:pPr lvl="1"/>
            <a:r>
              <a:rPr lang="en-US" sz="2000" dirty="0"/>
              <a:t>API Gateway – to protect unauthorized access to EdgeX APIs</a:t>
            </a:r>
          </a:p>
          <a:p>
            <a:pPr lvl="1"/>
            <a:r>
              <a:rPr lang="en-US" sz="2000" dirty="0"/>
              <a:t>Security Store – to protect secrets used by EdgeX services (tokens, username/passwords, certificates, etc.)</a:t>
            </a:r>
          </a:p>
          <a:p>
            <a:pPr lvl="1"/>
            <a:r>
              <a:rPr lang="en-US" sz="2000" dirty="0"/>
              <a:t>Security Issue Response – a process for reporting, triaging and addressing security issues</a:t>
            </a:r>
          </a:p>
          <a:p>
            <a:r>
              <a:rPr lang="en-US" sz="2400" dirty="0"/>
              <a:t>Coming soon</a:t>
            </a:r>
          </a:p>
          <a:p>
            <a:pPr lvl="1"/>
            <a:r>
              <a:rPr lang="en-US" sz="2000" dirty="0"/>
              <a:t>PKI infrastructure to generate the tokens and keys used by security services</a:t>
            </a:r>
          </a:p>
          <a:p>
            <a:pPr lvl="1"/>
            <a:r>
              <a:rPr lang="en-US" sz="2000" dirty="0"/>
              <a:t>Improved organization / isolation of the security store secrets</a:t>
            </a:r>
          </a:p>
          <a:p>
            <a:pPr lvl="1"/>
            <a:r>
              <a:rPr lang="en-US" sz="2000" dirty="0"/>
              <a:t>technology to ensure services running in EdgeX are those expected (and authorized).</a:t>
            </a:r>
          </a:p>
          <a:p>
            <a:pPr lvl="1"/>
            <a:r>
              <a:rPr lang="en-US" sz="2000" dirty="0"/>
              <a:t>A secure storage abstraction layer with a software implementation allowing platform providers to build hardware root of trust implementations that can be used by EdgeX</a:t>
            </a:r>
          </a:p>
          <a:p>
            <a:pPr lvl="1"/>
            <a:r>
              <a:rPr lang="en-US" sz="2000" dirty="0"/>
              <a:t>A renewed/refreshed threat assessment.</a:t>
            </a:r>
          </a:p>
          <a:p>
            <a:pPr lvl="1"/>
            <a:endParaRPr lang="en-US" sz="2000" dirty="0"/>
          </a:p>
        </p:txBody>
      </p:sp>
    </p:spTree>
    <p:extLst>
      <p:ext uri="{BB962C8B-B14F-4D97-AF65-F5344CB8AC3E}">
        <p14:creationId xmlns:p14="http://schemas.microsoft.com/office/powerpoint/2010/main" val="23933914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4374" y="172984"/>
            <a:ext cx="11157624" cy="1016106"/>
          </a:xfrm>
        </p:spPr>
        <p:txBody>
          <a:bodyPr/>
          <a:lstStyle/>
          <a:p>
            <a:r>
              <a:rPr lang="en-US" dirty="0"/>
              <a:t>A Brief EdgeX History</a:t>
            </a:r>
          </a:p>
        </p:txBody>
      </p:sp>
      <p:sp>
        <p:nvSpPr>
          <p:cNvPr id="3" name="Content Placeholder 2"/>
          <p:cNvSpPr>
            <a:spLocks noGrp="1"/>
          </p:cNvSpPr>
          <p:nvPr>
            <p:ph idx="1"/>
          </p:nvPr>
        </p:nvSpPr>
        <p:spPr>
          <a:xfrm>
            <a:off x="517187" y="1253331"/>
            <a:ext cx="11157625" cy="4351338"/>
          </a:xfrm>
        </p:spPr>
        <p:txBody>
          <a:bodyPr>
            <a:noAutofit/>
          </a:bodyPr>
          <a:lstStyle/>
          <a:p>
            <a:r>
              <a:rPr lang="en-US" sz="1999" dirty="0"/>
              <a:t>Chartered by Dell IoT marketing in July 2015 </a:t>
            </a:r>
          </a:p>
          <a:p>
            <a:pPr lvl="1"/>
            <a:r>
              <a:rPr lang="en-US" sz="1799" dirty="0"/>
              <a:t>A Dell Client CTO incubation project (Project Fuse)</a:t>
            </a:r>
            <a:endParaRPr lang="en-US" sz="1600" dirty="0"/>
          </a:p>
          <a:p>
            <a:r>
              <a:rPr lang="en-US" sz="1999" dirty="0"/>
              <a:t>Designed to meet interoperable and connectivity concerns at the IoT edge</a:t>
            </a:r>
          </a:p>
          <a:p>
            <a:r>
              <a:rPr lang="en-US" sz="1999" dirty="0"/>
              <a:t>Started with over 125,000 lines of Dell code </a:t>
            </a:r>
          </a:p>
          <a:p>
            <a:r>
              <a:rPr lang="en-US" sz="1999" dirty="0"/>
              <a:t>Entered into open source through the Linux Foundation on April 24, 2017</a:t>
            </a:r>
          </a:p>
          <a:p>
            <a:pPr lvl="1"/>
            <a:r>
              <a:rPr lang="en-US" sz="1799" dirty="0"/>
              <a:t>Started with nearly 50 founding member organizations; today we have more than 75 with over 100 contributors to the project</a:t>
            </a:r>
          </a:p>
          <a:p>
            <a:r>
              <a:rPr lang="en-US" sz="1999" dirty="0"/>
              <a:t>Release Cadence:  2 formal releases a year</a:t>
            </a:r>
          </a:p>
          <a:p>
            <a:pPr lvl="1"/>
            <a:r>
              <a:rPr lang="en-US" sz="1400" b="1" dirty="0">
                <a:solidFill>
                  <a:srgbClr val="7030A0"/>
                </a:solidFill>
              </a:rPr>
              <a:t>Barcelona – Oct 2017</a:t>
            </a:r>
          </a:p>
          <a:p>
            <a:pPr lvl="1"/>
            <a:r>
              <a:rPr lang="en-US" sz="1400" b="1" dirty="0">
                <a:solidFill>
                  <a:srgbClr val="7030A0"/>
                </a:solidFill>
              </a:rPr>
              <a:t>California – Jun 2018</a:t>
            </a:r>
          </a:p>
          <a:p>
            <a:pPr lvl="1"/>
            <a:r>
              <a:rPr lang="en-US" sz="1400" b="1" dirty="0">
                <a:solidFill>
                  <a:srgbClr val="7030A0"/>
                </a:solidFill>
              </a:rPr>
              <a:t>Delhi – Oct 2018</a:t>
            </a:r>
          </a:p>
          <a:p>
            <a:pPr lvl="1"/>
            <a:r>
              <a:rPr lang="en-US" sz="1400" b="1" i="1" dirty="0">
                <a:solidFill>
                  <a:srgbClr val="7030A0"/>
                </a:solidFill>
              </a:rPr>
              <a:t>Edinburgh – June 2019 – Version 1</a:t>
            </a:r>
          </a:p>
          <a:p>
            <a:pPr lvl="1"/>
            <a:r>
              <a:rPr lang="en-US" sz="1400" b="1" i="1" dirty="0">
                <a:solidFill>
                  <a:srgbClr val="CC99FF"/>
                </a:solidFill>
              </a:rPr>
              <a:t>Fuji – Oct 2019</a:t>
            </a:r>
          </a:p>
          <a:p>
            <a:pPr lvl="1"/>
            <a:r>
              <a:rPr lang="en-US" sz="1400" b="1" i="1" dirty="0">
                <a:solidFill>
                  <a:srgbClr val="CC99FF"/>
                </a:solidFill>
              </a:rPr>
              <a:t>Geneva – April 2020</a:t>
            </a:r>
          </a:p>
          <a:p>
            <a:pPr lvl="1"/>
            <a:r>
              <a:rPr lang="en-US" sz="1400" b="1" i="1" dirty="0">
                <a:solidFill>
                  <a:srgbClr val="CC99FF"/>
                </a:solidFill>
              </a:rPr>
              <a:t>Hanoi – Oct 2020</a:t>
            </a:r>
          </a:p>
          <a:p>
            <a:endParaRPr lang="en-US" sz="1999" dirty="0"/>
          </a:p>
        </p:txBody>
      </p:sp>
      <p:pic>
        <p:nvPicPr>
          <p:cNvPr id="25" name="Picture 24"/>
          <p:cNvPicPr>
            <a:picLocks noChangeAspect="1"/>
          </p:cNvPicPr>
          <p:nvPr/>
        </p:nvPicPr>
        <p:blipFill>
          <a:blip r:embed="rId2"/>
          <a:stretch>
            <a:fillRect/>
          </a:stretch>
        </p:blipFill>
        <p:spPr>
          <a:xfrm>
            <a:off x="6175260" y="3618360"/>
            <a:ext cx="2825676" cy="2613954"/>
          </a:xfrm>
          <a:prstGeom prst="rect">
            <a:avLst/>
          </a:prstGeom>
        </p:spPr>
      </p:pic>
    </p:spTree>
    <p:extLst>
      <p:ext uri="{BB962C8B-B14F-4D97-AF65-F5344CB8AC3E}">
        <p14:creationId xmlns:p14="http://schemas.microsoft.com/office/powerpoint/2010/main" val="22206865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F108058-9255-0945-A6B9-83891F6648D1}"/>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1177807" y="1129131"/>
            <a:ext cx="9486901" cy="5065639"/>
          </a:xfrm>
          <a:prstGeom prst="rect">
            <a:avLst/>
          </a:prstGeom>
        </p:spPr>
      </p:pic>
      <p:sp>
        <p:nvSpPr>
          <p:cNvPr id="2" name="Title 1">
            <a:extLst>
              <a:ext uri="{FF2B5EF4-FFF2-40B4-BE49-F238E27FC236}">
                <a16:creationId xmlns:a16="http://schemas.microsoft.com/office/drawing/2014/main" id="{94F0A56F-D6A6-4542-A787-BA70FA8013A3}"/>
              </a:ext>
            </a:extLst>
          </p:cNvPr>
          <p:cNvSpPr>
            <a:spLocks noGrp="1"/>
          </p:cNvSpPr>
          <p:nvPr>
            <p:ph type="title"/>
          </p:nvPr>
        </p:nvSpPr>
        <p:spPr>
          <a:xfrm>
            <a:off x="556856" y="268182"/>
            <a:ext cx="11157624" cy="1016106"/>
          </a:xfrm>
        </p:spPr>
        <p:txBody>
          <a:bodyPr>
            <a:normAutofit/>
          </a:bodyPr>
          <a:lstStyle/>
          <a:p>
            <a:r>
              <a:rPr lang="en-US" dirty="0" err="1"/>
              <a:t>EdgeX</a:t>
            </a:r>
            <a:r>
              <a:rPr lang="en-US" dirty="0"/>
              <a:t> Now Part of LF Edge (Jan 2019) </a:t>
            </a:r>
          </a:p>
        </p:txBody>
      </p:sp>
      <p:sp>
        <p:nvSpPr>
          <p:cNvPr id="4" name="Slide Number Placeholder 3">
            <a:extLst>
              <a:ext uri="{FF2B5EF4-FFF2-40B4-BE49-F238E27FC236}">
                <a16:creationId xmlns:a16="http://schemas.microsoft.com/office/drawing/2014/main" id="{4CBA17CC-6F53-5849-ABDB-FC0FD0C999B9}"/>
              </a:ext>
            </a:extLst>
          </p:cNvPr>
          <p:cNvSpPr>
            <a:spLocks noGrp="1"/>
          </p:cNvSpPr>
          <p:nvPr>
            <p:ph type="sldNum" sz="quarter" idx="4294967295"/>
          </p:nvPr>
        </p:nvSpPr>
        <p:spPr>
          <a:xfrm>
            <a:off x="11823700" y="6583363"/>
            <a:ext cx="368300" cy="274637"/>
          </a:xfrm>
          <a:prstGeom prst="rect">
            <a:avLst/>
          </a:prstGeom>
          <a:noFill/>
        </p:spPr>
        <p:txBody>
          <a:bodyPr vert="horz" lIns="91440" tIns="45720" rIns="91440" bIns="45720" rtlCol="0" anchor="ctr"/>
          <a:lstStyle>
            <a:defPPr>
              <a:defRPr lang="en-US"/>
            </a:defPPr>
            <a:lvl1pPr marL="0" algn="r" defTabSz="914400" rtl="0" eaLnBrk="1" latinLnBrk="0" hangingPunct="1">
              <a:defRPr sz="1100" kern="1200">
                <a:solidFill>
                  <a:schemeClr val="tx1">
                    <a:lumMod val="75000"/>
                  </a:schemeClr>
                </a:solidFill>
                <a:latin typeface="+mn-lt"/>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86CF49-6971-4508-8862-A2909EA0DB5B}" type="slidenum">
              <a:rPr lang="en-US" smtClean="0"/>
              <a:pPr/>
              <a:t>22</a:t>
            </a:fld>
            <a:endParaRPr lang="en-US" dirty="0"/>
          </a:p>
        </p:txBody>
      </p:sp>
      <p:sp>
        <p:nvSpPr>
          <p:cNvPr id="3" name="Date Placeholder 2">
            <a:extLst>
              <a:ext uri="{FF2B5EF4-FFF2-40B4-BE49-F238E27FC236}">
                <a16:creationId xmlns:a16="http://schemas.microsoft.com/office/drawing/2014/main" id="{DFA347EF-4535-6643-BD0A-CDFD6DB07649}"/>
              </a:ext>
            </a:extLst>
          </p:cNvPr>
          <p:cNvSpPr>
            <a:spLocks noGrp="1"/>
          </p:cNvSpPr>
          <p:nvPr>
            <p:ph type="dt" sz="half" idx="4294967295"/>
          </p:nvPr>
        </p:nvSpPr>
        <p:spPr>
          <a:xfrm>
            <a:off x="11109325" y="6583363"/>
            <a:ext cx="1082675" cy="274637"/>
          </a:xfrm>
          <a:prstGeom prst="rect">
            <a:avLst/>
          </a:prstGeom>
        </p:spPr>
        <p:txBody>
          <a:bodyPr vert="horz" lIns="91440" tIns="45720" rIns="91440" bIns="45720" rtlCol="0" anchor="ctr"/>
          <a:lstStyle>
            <a:defPPr>
              <a:defRPr lang="en-US"/>
            </a:defPPr>
            <a:lvl1pPr marL="0" algn="r" defTabSz="914400" rtl="0" eaLnBrk="1" latinLnBrk="0" hangingPunct="1">
              <a:defRPr sz="11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January 2019</a:t>
            </a:r>
            <a:endParaRPr lang="en-US" dirty="0"/>
          </a:p>
        </p:txBody>
      </p:sp>
      <p:sp>
        <p:nvSpPr>
          <p:cNvPr id="9" name="Content Placeholder 8">
            <a:extLst>
              <a:ext uri="{FF2B5EF4-FFF2-40B4-BE49-F238E27FC236}">
                <a16:creationId xmlns:a16="http://schemas.microsoft.com/office/drawing/2014/main" id="{FFC2240B-BCAF-164A-AA2F-038D2E7EA5AE}"/>
              </a:ext>
            </a:extLst>
          </p:cNvPr>
          <p:cNvSpPr>
            <a:spLocks noGrp="1"/>
          </p:cNvSpPr>
          <p:nvPr>
            <p:ph type="body" idx="4294967295"/>
          </p:nvPr>
        </p:nvSpPr>
        <p:spPr>
          <a:xfrm>
            <a:off x="1422400" y="1744980"/>
            <a:ext cx="8816975" cy="3729038"/>
          </a:xfrm>
        </p:spPr>
        <p:txBody>
          <a:bodyPr>
            <a:normAutofit fontScale="92500" lnSpcReduction="10000"/>
          </a:bodyPr>
          <a:lstStyle/>
          <a:p>
            <a:pPr marL="0" indent="0">
              <a:buNone/>
            </a:pPr>
            <a:r>
              <a:rPr lang="en-US" sz="2600" b="1" dirty="0"/>
              <a:t>The Linux Foundation Launches New LF Edge to Establish a Unified Open Source Framework for the Edge</a:t>
            </a:r>
          </a:p>
          <a:p>
            <a:pPr marL="0" indent="0">
              <a:buNone/>
            </a:pPr>
            <a:r>
              <a:rPr lang="en-US" sz="1600" i="1" dirty="0"/>
              <a:t>More than 60 global founding members across enterprise, IoT, telecom and cloud collaborate on open source framework for edge computing and future of IoT </a:t>
            </a:r>
            <a:endParaRPr lang="en-US" sz="1600" dirty="0"/>
          </a:p>
          <a:p>
            <a:pPr marL="0" indent="0">
              <a:buNone/>
            </a:pPr>
            <a:br>
              <a:rPr lang="en-US" sz="1600" dirty="0"/>
            </a:br>
            <a:r>
              <a:rPr lang="en-US" sz="1600" b="1" dirty="0"/>
              <a:t>SAN FRANCISCO, January 24, 2019</a:t>
            </a:r>
            <a:r>
              <a:rPr lang="en-US" sz="1600" dirty="0"/>
              <a:t> – </a:t>
            </a:r>
            <a:r>
              <a:rPr lang="en-US" sz="1600" u="sng" dirty="0">
                <a:hlinkClick r:id="rId3"/>
              </a:rPr>
              <a:t>The Linux Foundation</a:t>
            </a:r>
            <a:r>
              <a:rPr lang="en-US" sz="1600" dirty="0"/>
              <a:t>, the nonprofit organization enabling mass innovation through open source, today announced the launch of LF Edge, an umbrella organization to establish an open, interoperable framework for edge computing independent of hardware, silicon, cloud, or operating system. LF Edge is initially comprised of five projects that will support emerging edge applications in the area of non-traditional video and connected things that require lower latency, faster processing and mobility.  </a:t>
            </a:r>
          </a:p>
          <a:p>
            <a:pPr marL="0" indent="0">
              <a:buNone/>
            </a:pPr>
            <a:r>
              <a:rPr lang="en-US" sz="1600" dirty="0"/>
              <a:t>LF Edge includes </a:t>
            </a:r>
            <a:r>
              <a:rPr lang="en-US" sz="1600" dirty="0" err="1"/>
              <a:t>Akaino</a:t>
            </a:r>
            <a:r>
              <a:rPr lang="en-US" sz="1600" dirty="0"/>
              <a:t> Edge Stack, </a:t>
            </a:r>
            <a:r>
              <a:rPr lang="en-US" sz="1600" dirty="0" err="1"/>
              <a:t>EdgeX</a:t>
            </a:r>
            <a:r>
              <a:rPr lang="en-US" sz="1600" dirty="0"/>
              <a:t> Foundry, and Open Glossary of Edge Computing, formerly stand-alone projects at The Linux Foundation. The initiative also includes a new project contributed by Samsung Electronics, which will create a hub for real-time data collected through smart home devices, and another project from ZEDEDA, which is contributing a new agnostic standard edge architecture. </a:t>
            </a:r>
          </a:p>
        </p:txBody>
      </p:sp>
    </p:spTree>
    <p:extLst>
      <p:ext uri="{BB962C8B-B14F-4D97-AF65-F5344CB8AC3E}">
        <p14:creationId xmlns:p14="http://schemas.microsoft.com/office/powerpoint/2010/main" val="39733636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32F5E6-A2C5-4B3F-8FCC-519B8C5625F8}"/>
              </a:ext>
            </a:extLst>
          </p:cNvPr>
          <p:cNvSpPr>
            <a:spLocks noGrp="1"/>
          </p:cNvSpPr>
          <p:nvPr>
            <p:ph type="ctrTitle"/>
          </p:nvPr>
        </p:nvSpPr>
        <p:spPr/>
        <p:txBody>
          <a:bodyPr/>
          <a:lstStyle/>
          <a:p>
            <a:r>
              <a:rPr lang="en-US" dirty="0"/>
              <a:t>Use Cases</a:t>
            </a:r>
          </a:p>
        </p:txBody>
      </p:sp>
      <p:sp>
        <p:nvSpPr>
          <p:cNvPr id="3" name="Subtitle 2">
            <a:extLst>
              <a:ext uri="{FF2B5EF4-FFF2-40B4-BE49-F238E27FC236}">
                <a16:creationId xmlns:a16="http://schemas.microsoft.com/office/drawing/2014/main" id="{EBC42C24-9DB0-434E-B083-17B17955748F}"/>
              </a:ext>
            </a:extLst>
          </p:cNvPr>
          <p:cNvSpPr>
            <a:spLocks noGrp="1"/>
          </p:cNvSpPr>
          <p:nvPr>
            <p:ph type="subTitle" idx="1"/>
          </p:nvPr>
        </p:nvSpPr>
        <p:spPr/>
        <p:txBody>
          <a:bodyPr/>
          <a:lstStyle/>
          <a:p>
            <a:r>
              <a:rPr lang="en-US" dirty="0"/>
              <a:t>July 2019</a:t>
            </a:r>
          </a:p>
        </p:txBody>
      </p:sp>
    </p:spTree>
    <p:extLst>
      <p:ext uri="{BB962C8B-B14F-4D97-AF65-F5344CB8AC3E}">
        <p14:creationId xmlns:p14="http://schemas.microsoft.com/office/powerpoint/2010/main" val="16977510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gradFill flip="none" rotWithShape="1">
          <a:gsLst>
            <a:gs pos="34000">
              <a:srgbClr val="FFFFFF"/>
            </a:gs>
            <a:gs pos="45000">
              <a:schemeClr val="bg1"/>
            </a:gs>
          </a:gsLst>
          <a:lin ang="5400000" scaled="1"/>
          <a:tileRect/>
        </a:gradFill>
        <a:effectLst/>
      </p:bgPr>
    </p:bg>
    <p:spTree>
      <p:nvGrpSpPr>
        <p:cNvPr id="1" name=""/>
        <p:cNvGrpSpPr/>
        <p:nvPr/>
      </p:nvGrpSpPr>
      <p:grpSpPr>
        <a:xfrm>
          <a:off x="0" y="0"/>
          <a:ext cx="0" cy="0"/>
          <a:chOff x="0" y="0"/>
          <a:chExt cx="0" cy="0"/>
        </a:xfrm>
      </p:grpSpPr>
      <p:sp>
        <p:nvSpPr>
          <p:cNvPr id="67" name="Title 1">
            <a:extLst>
              <a:ext uri="{FF2B5EF4-FFF2-40B4-BE49-F238E27FC236}">
                <a16:creationId xmlns:a16="http://schemas.microsoft.com/office/drawing/2014/main" id="{EAF26A15-54E4-49C6-A774-19F6020DFEA1}"/>
              </a:ext>
            </a:extLst>
          </p:cNvPr>
          <p:cNvSpPr txBox="1">
            <a:spLocks/>
          </p:cNvSpPr>
          <p:nvPr/>
        </p:nvSpPr>
        <p:spPr>
          <a:xfrm>
            <a:off x="273652" y="313081"/>
            <a:ext cx="9783158" cy="659336"/>
          </a:xfr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marL="0" marR="0" lvl="0" indent="0" algn="l" defTabSz="685800" rtl="0" eaLnBrk="1" fontAlgn="auto" latinLnBrk="0" hangingPunct="1">
              <a:lnSpc>
                <a:spcPct val="90000"/>
              </a:lnSpc>
              <a:spcBef>
                <a:spcPct val="0"/>
              </a:spcBef>
              <a:spcAft>
                <a:spcPts val="0"/>
              </a:spcAft>
              <a:buClrTx/>
              <a:buSzTx/>
              <a:buFontTx/>
              <a:buNone/>
              <a:tabLst/>
              <a:defRPr/>
            </a:pPr>
            <a:r>
              <a:rPr lang="en-GB" sz="3599" dirty="0" err="1">
                <a:latin typeface="Arial" panose="020B0604020202020204" pitchFamily="34" charset="0"/>
                <a:cs typeface="Arial" panose="020B0604020202020204" pitchFamily="34" charset="0"/>
              </a:rPr>
              <a:t>EdgeX</a:t>
            </a:r>
            <a:r>
              <a:rPr lang="en-GB" sz="3599" dirty="0">
                <a:latin typeface="Arial" panose="020B0604020202020204" pitchFamily="34" charset="0"/>
                <a:cs typeface="Arial" panose="020B0604020202020204" pitchFamily="34" charset="0"/>
              </a:rPr>
              <a:t> </a:t>
            </a:r>
            <a:r>
              <a:rPr lang="en-US" sz="3599" dirty="0">
                <a:latin typeface="Arial" panose="020B0604020202020204" pitchFamily="34" charset="0"/>
                <a:cs typeface="Arial" panose="020B0604020202020204" pitchFamily="34" charset="0"/>
              </a:rPr>
              <a:t>in Buildings Automation</a:t>
            </a:r>
            <a:endParaRPr lang="en-GB" sz="3599" dirty="0">
              <a:latin typeface="Arial" panose="020B0604020202020204" pitchFamily="34" charset="0"/>
              <a:cs typeface="Arial" panose="020B0604020202020204" pitchFamily="34" charset="0"/>
            </a:endParaRPr>
          </a:p>
        </p:txBody>
      </p:sp>
      <p:grpSp>
        <p:nvGrpSpPr>
          <p:cNvPr id="2" name="群組 1"/>
          <p:cNvGrpSpPr/>
          <p:nvPr/>
        </p:nvGrpSpPr>
        <p:grpSpPr>
          <a:xfrm>
            <a:off x="1407210" y="1304924"/>
            <a:ext cx="9632265" cy="4815677"/>
            <a:chOff x="495786" y="1101556"/>
            <a:chExt cx="10784790" cy="5296838"/>
          </a:xfrm>
        </p:grpSpPr>
        <p:pic>
          <p:nvPicPr>
            <p:cNvPr id="45" name="Picture 44">
              <a:extLst>
                <a:ext uri="{FF2B5EF4-FFF2-40B4-BE49-F238E27FC236}">
                  <a16:creationId xmlns:a16="http://schemas.microsoft.com/office/drawing/2014/main" id="{6329A180-49C5-48A9-87B3-4A62129E5548}"/>
                </a:ext>
              </a:extLst>
            </p:cNvPr>
            <p:cNvPicPr>
              <a:picLocks noChangeAspect="1"/>
            </p:cNvPicPr>
            <p:nvPr/>
          </p:nvPicPr>
          <p:blipFill>
            <a:blip r:embed="rId3"/>
            <a:stretch>
              <a:fillRect/>
            </a:stretch>
          </p:blipFill>
          <p:spPr>
            <a:xfrm>
              <a:off x="740535" y="3033604"/>
              <a:ext cx="718339" cy="707600"/>
            </a:xfrm>
            <a:prstGeom prst="rect">
              <a:avLst/>
            </a:prstGeom>
          </p:spPr>
        </p:pic>
        <p:pic>
          <p:nvPicPr>
            <p:cNvPr id="8" name="Picture 7">
              <a:extLst>
                <a:ext uri="{FF2B5EF4-FFF2-40B4-BE49-F238E27FC236}">
                  <a16:creationId xmlns:a16="http://schemas.microsoft.com/office/drawing/2014/main" id="{8CCF326E-706C-0D41-924D-54D03DF7EB82}"/>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9453" b="89055" l="3586" r="93227">
                          <a14:foregroundMark x1="3984" y1="20398" x2="5578" y2="69154"/>
                          <a14:foregroundMark x1="5578" y1="69154" x2="3984" y2="77114"/>
                          <a14:foregroundMark x1="90837" y1="20398" x2="90040" y2="68159"/>
                          <a14:foregroundMark x1="90040" y1="68159" x2="93227" y2="77612"/>
                        </a14:backgroundRemoval>
                      </a14:imgEffect>
                    </a14:imgLayer>
                  </a14:imgProps>
                </a:ext>
              </a:extLst>
            </a:blip>
            <a:stretch>
              <a:fillRect/>
            </a:stretch>
          </p:blipFill>
          <p:spPr>
            <a:xfrm>
              <a:off x="3484270" y="4777134"/>
              <a:ext cx="1177668" cy="928974"/>
            </a:xfrm>
            <a:prstGeom prst="rect">
              <a:avLst/>
            </a:prstGeom>
          </p:spPr>
        </p:pic>
        <p:sp>
          <p:nvSpPr>
            <p:cNvPr id="13" name="Rectangle 12">
              <a:extLst>
                <a:ext uri="{FF2B5EF4-FFF2-40B4-BE49-F238E27FC236}">
                  <a16:creationId xmlns:a16="http://schemas.microsoft.com/office/drawing/2014/main" id="{4C2FBB37-5644-854E-BA6F-9BCDB7AC89AC}"/>
                </a:ext>
              </a:extLst>
            </p:cNvPr>
            <p:cNvSpPr/>
            <p:nvPr/>
          </p:nvSpPr>
          <p:spPr>
            <a:xfrm>
              <a:off x="3565128" y="5621822"/>
              <a:ext cx="1030312" cy="457013"/>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F6F6F4">
                      <a:lumMod val="10000"/>
                    </a:srgbClr>
                  </a:solidFill>
                  <a:effectLst/>
                  <a:uLnTx/>
                  <a:uFillTx/>
                  <a:latin typeface="Corbel" panose="020B0503020204020204"/>
                  <a:ea typeface="+mn-ea"/>
                  <a:cs typeface="+mn-cs"/>
                </a:rPr>
                <a:t>HVAC Controller</a:t>
              </a:r>
            </a:p>
          </p:txBody>
        </p:sp>
        <p:sp>
          <p:nvSpPr>
            <p:cNvPr id="14" name="TextBox 13">
              <a:extLst>
                <a:ext uri="{FF2B5EF4-FFF2-40B4-BE49-F238E27FC236}">
                  <a16:creationId xmlns:a16="http://schemas.microsoft.com/office/drawing/2014/main" id="{3884BAC5-F384-5543-8F30-3C1B2D8C39B4}"/>
                </a:ext>
              </a:extLst>
            </p:cNvPr>
            <p:cNvSpPr txBox="1"/>
            <p:nvPr/>
          </p:nvSpPr>
          <p:spPr>
            <a:xfrm>
              <a:off x="5587017" y="5628165"/>
              <a:ext cx="934708" cy="440087"/>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6F6F4">
                      <a:lumMod val="10000"/>
                    </a:srgbClr>
                  </a:solidFill>
                  <a:effectLst/>
                  <a:uLnTx/>
                  <a:uFillTx/>
                  <a:latin typeface="Corbel" panose="020B0503020204020204"/>
                  <a:ea typeface="+mn-ea"/>
                  <a:cs typeface="+mn-cs"/>
                </a:rPr>
                <a:t>Lighting Controllers</a:t>
              </a:r>
            </a:p>
          </p:txBody>
        </p:sp>
        <p:sp>
          <p:nvSpPr>
            <p:cNvPr id="16" name="TextBox 15">
              <a:extLst>
                <a:ext uri="{FF2B5EF4-FFF2-40B4-BE49-F238E27FC236}">
                  <a16:creationId xmlns:a16="http://schemas.microsoft.com/office/drawing/2014/main" id="{D3EFDC77-C528-6B42-B42D-7372BAD936D5}"/>
                </a:ext>
              </a:extLst>
            </p:cNvPr>
            <p:cNvSpPr txBox="1"/>
            <p:nvPr/>
          </p:nvSpPr>
          <p:spPr>
            <a:xfrm>
              <a:off x="4672854" y="5621238"/>
              <a:ext cx="918087" cy="440087"/>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6F6F4">
                      <a:lumMod val="10000"/>
                    </a:srgbClr>
                  </a:solidFill>
                  <a:effectLst/>
                  <a:uLnTx/>
                  <a:uFillTx/>
                  <a:latin typeface="Corbel" panose="020B0503020204020204"/>
                  <a:ea typeface="+mn-ea"/>
                  <a:cs typeface="+mn-cs"/>
                </a:rPr>
                <a:t>Environment Sensors</a:t>
              </a:r>
            </a:p>
          </p:txBody>
        </p:sp>
        <p:pic>
          <p:nvPicPr>
            <p:cNvPr id="20" name="Picture 19">
              <a:extLst>
                <a:ext uri="{FF2B5EF4-FFF2-40B4-BE49-F238E27FC236}">
                  <a16:creationId xmlns:a16="http://schemas.microsoft.com/office/drawing/2014/main" id="{E4A67CB6-A167-514E-9976-E99B5B42B654}"/>
                </a:ext>
              </a:extLst>
            </p:cNvPr>
            <p:cNvPicPr>
              <a:picLocks noChangeAspect="1"/>
            </p:cNvPicPr>
            <p:nvPr/>
          </p:nvPicPr>
          <p:blipFill rotWithShape="1">
            <a:blip r:embed="rId6">
              <a:clrChange>
                <a:clrFrom>
                  <a:srgbClr val="FFFFFF"/>
                </a:clrFrom>
                <a:clrTo>
                  <a:srgbClr val="FFFFFF">
                    <a:alpha val="0"/>
                  </a:srgbClr>
                </a:clrTo>
              </a:clrChange>
            </a:blip>
            <a:srcRect l="22455" t="7721" r="12958" b="12298"/>
            <a:stretch/>
          </p:blipFill>
          <p:spPr>
            <a:xfrm>
              <a:off x="1526781" y="2942013"/>
              <a:ext cx="998300" cy="912138"/>
            </a:xfrm>
            <a:prstGeom prst="rect">
              <a:avLst/>
            </a:prstGeom>
          </p:spPr>
        </p:pic>
        <p:sp>
          <p:nvSpPr>
            <p:cNvPr id="29" name="TextBox 28">
              <a:extLst>
                <a:ext uri="{FF2B5EF4-FFF2-40B4-BE49-F238E27FC236}">
                  <a16:creationId xmlns:a16="http://schemas.microsoft.com/office/drawing/2014/main" id="{35A0C8F3-A563-3B49-BFF2-44936277BCC3}"/>
                </a:ext>
              </a:extLst>
            </p:cNvPr>
            <p:cNvSpPr txBox="1"/>
            <p:nvPr/>
          </p:nvSpPr>
          <p:spPr>
            <a:xfrm>
              <a:off x="1315855" y="4111590"/>
              <a:ext cx="1095024" cy="63474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F6F6F4">
                      <a:lumMod val="10000"/>
                    </a:srgbClr>
                  </a:solidFill>
                  <a:effectLst/>
                  <a:uLnTx/>
                  <a:uFillTx/>
                  <a:latin typeface="Corbel" panose="020B0503020204020204"/>
                  <a:ea typeface="+mn-ea"/>
                  <a:cs typeface="+mn-cs"/>
                </a:rPr>
                <a:t>Dell 3000 Gateway Series</a:t>
              </a:r>
            </a:p>
          </p:txBody>
        </p:sp>
        <p:sp>
          <p:nvSpPr>
            <p:cNvPr id="70" name="TextBox 69">
              <a:extLst>
                <a:ext uri="{FF2B5EF4-FFF2-40B4-BE49-F238E27FC236}">
                  <a16:creationId xmlns:a16="http://schemas.microsoft.com/office/drawing/2014/main" id="{FF30714B-C9D8-4E48-8C5F-CAD832ADDA80}"/>
                </a:ext>
              </a:extLst>
            </p:cNvPr>
            <p:cNvSpPr txBox="1"/>
            <p:nvPr/>
          </p:nvSpPr>
          <p:spPr>
            <a:xfrm>
              <a:off x="9365957" y="1304828"/>
              <a:ext cx="1396703" cy="60935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6F6F4">
                      <a:lumMod val="10000"/>
                    </a:srgbClr>
                  </a:solidFill>
                  <a:effectLst/>
                  <a:uLnTx/>
                  <a:uFillTx/>
                  <a:latin typeface="Corbel" panose="020B0503020204020204"/>
                  <a:ea typeface="+mn-ea"/>
                  <a:cs typeface="+mn-cs"/>
                </a:rPr>
                <a:t>Storage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6F6F4">
                      <a:lumMod val="10000"/>
                    </a:srgbClr>
                  </a:solidFill>
                  <a:effectLst/>
                  <a:uLnTx/>
                  <a:uFillTx/>
                  <a:latin typeface="Corbel" panose="020B0503020204020204"/>
                  <a:ea typeface="+mn-ea"/>
                  <a:cs typeface="+mn-cs"/>
                </a:rPr>
                <a:t>Big Data Analytics</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6F6F4">
                      <a:lumMod val="10000"/>
                    </a:srgbClr>
                  </a:solidFill>
                  <a:effectLst/>
                  <a:uLnTx/>
                  <a:uFillTx/>
                  <a:latin typeface="Corbel" panose="020B0503020204020204"/>
                  <a:ea typeface="+mn-ea"/>
                  <a:cs typeface="+mn-cs"/>
                </a:rPr>
                <a:t>Dashboard</a:t>
              </a:r>
            </a:p>
          </p:txBody>
        </p:sp>
        <p:sp>
          <p:nvSpPr>
            <p:cNvPr id="76" name="Rectangle 75">
              <a:extLst>
                <a:ext uri="{FF2B5EF4-FFF2-40B4-BE49-F238E27FC236}">
                  <a16:creationId xmlns:a16="http://schemas.microsoft.com/office/drawing/2014/main" id="{CAA7C805-B68B-AA4A-AE41-89CB86B3B002}"/>
                </a:ext>
              </a:extLst>
            </p:cNvPr>
            <p:cNvSpPr/>
            <p:nvPr/>
          </p:nvSpPr>
          <p:spPr>
            <a:xfrm>
              <a:off x="3689507" y="6073307"/>
              <a:ext cx="1279932" cy="32508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chemeClr val="tx1"/>
                  </a:solidFill>
                  <a:effectLst/>
                  <a:uLnTx/>
                  <a:uFillTx/>
                  <a:latin typeface="Corbel" panose="020B0503020204020204"/>
                  <a:ea typeface="+mn-ea"/>
                  <a:cs typeface="+mn-cs"/>
                </a:rPr>
                <a:t>Climate control</a:t>
              </a:r>
            </a:p>
          </p:txBody>
        </p:sp>
        <p:pic>
          <p:nvPicPr>
            <p:cNvPr id="77" name="Picture 76">
              <a:extLst>
                <a:ext uri="{FF2B5EF4-FFF2-40B4-BE49-F238E27FC236}">
                  <a16:creationId xmlns:a16="http://schemas.microsoft.com/office/drawing/2014/main" id="{22DAD01C-AD24-8B4B-9461-029D95E4971B}"/>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10000" b="90000" l="10000" r="90000"/>
                      </a14:imgEffect>
                    </a14:imgLayer>
                  </a14:imgProps>
                </a:ext>
              </a:extLst>
            </a:blip>
            <a:stretch>
              <a:fillRect/>
            </a:stretch>
          </p:blipFill>
          <p:spPr>
            <a:xfrm>
              <a:off x="9091655" y="4721531"/>
              <a:ext cx="834826" cy="822346"/>
            </a:xfrm>
            <a:prstGeom prst="rect">
              <a:avLst/>
            </a:prstGeom>
          </p:spPr>
        </p:pic>
        <p:cxnSp>
          <p:nvCxnSpPr>
            <p:cNvPr id="80" name="Straight Arrow Connector 79">
              <a:extLst>
                <a:ext uri="{FF2B5EF4-FFF2-40B4-BE49-F238E27FC236}">
                  <a16:creationId xmlns:a16="http://schemas.microsoft.com/office/drawing/2014/main" id="{6CBFC807-9DDA-9445-9052-B56DF9F2D8A6}"/>
                </a:ext>
              </a:extLst>
            </p:cNvPr>
            <p:cNvCxnSpPr>
              <a:cxnSpLocks/>
            </p:cNvCxnSpPr>
            <p:nvPr/>
          </p:nvCxnSpPr>
          <p:spPr>
            <a:xfrm>
              <a:off x="4168082" y="4187762"/>
              <a:ext cx="0" cy="746342"/>
            </a:xfrm>
            <a:prstGeom prst="straightConnector1">
              <a:avLst/>
            </a:prstGeom>
            <a:ln w="34925">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6CEBA66B-8F14-EB46-94C4-5E240FB4DDF9}"/>
                </a:ext>
              </a:extLst>
            </p:cNvPr>
            <p:cNvCxnSpPr>
              <a:cxnSpLocks/>
            </p:cNvCxnSpPr>
            <p:nvPr/>
          </p:nvCxnSpPr>
          <p:spPr>
            <a:xfrm flipH="1" flipV="1">
              <a:off x="5117896" y="4174284"/>
              <a:ext cx="2" cy="736385"/>
            </a:xfrm>
            <a:prstGeom prst="straightConnector1">
              <a:avLst/>
            </a:prstGeom>
            <a:ln w="34925">
              <a:solidFill>
                <a:schemeClr val="accent3">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C2651BD2-18C6-E34C-A5F8-C63E22FD5920}"/>
                </a:ext>
              </a:extLst>
            </p:cNvPr>
            <p:cNvCxnSpPr>
              <a:cxnSpLocks/>
            </p:cNvCxnSpPr>
            <p:nvPr/>
          </p:nvCxnSpPr>
          <p:spPr>
            <a:xfrm flipH="1" flipV="1">
              <a:off x="7294680" y="4193768"/>
              <a:ext cx="1" cy="624467"/>
            </a:xfrm>
            <a:prstGeom prst="straightConnector1">
              <a:avLst/>
            </a:prstGeom>
            <a:ln w="34925">
              <a:solidFill>
                <a:schemeClr val="accent3">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06" name="Rectangle 105">
              <a:extLst>
                <a:ext uri="{FF2B5EF4-FFF2-40B4-BE49-F238E27FC236}">
                  <a16:creationId xmlns:a16="http://schemas.microsoft.com/office/drawing/2014/main" id="{3F8F0224-52F3-C446-903A-577E058F3417}"/>
                </a:ext>
              </a:extLst>
            </p:cNvPr>
            <p:cNvSpPr/>
            <p:nvPr/>
          </p:nvSpPr>
          <p:spPr>
            <a:xfrm>
              <a:off x="5096623" y="6070377"/>
              <a:ext cx="1227164" cy="32012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chemeClr val="tx1"/>
                  </a:solidFill>
                  <a:effectLst/>
                  <a:uLnTx/>
                  <a:uFillTx/>
                  <a:latin typeface="Corbel" panose="020B0503020204020204"/>
                  <a:ea typeface="+mn-ea"/>
                  <a:cs typeface="+mn-cs"/>
                </a:rPr>
                <a:t>Lighting control</a:t>
              </a:r>
            </a:p>
          </p:txBody>
        </p:sp>
        <p:sp>
          <p:nvSpPr>
            <p:cNvPr id="107" name="Rectangle 106">
              <a:extLst>
                <a:ext uri="{FF2B5EF4-FFF2-40B4-BE49-F238E27FC236}">
                  <a16:creationId xmlns:a16="http://schemas.microsoft.com/office/drawing/2014/main" id="{E3770149-D1B8-2B49-9AA7-BC9B58031093}"/>
                </a:ext>
              </a:extLst>
            </p:cNvPr>
            <p:cNvSpPr/>
            <p:nvPr/>
          </p:nvSpPr>
          <p:spPr>
            <a:xfrm>
              <a:off x="8178803" y="6049267"/>
              <a:ext cx="2724110" cy="32726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chemeClr val="tx1"/>
                  </a:solidFill>
                  <a:effectLst/>
                  <a:uLnTx/>
                  <a:uFillTx/>
                  <a:latin typeface="Corbel" panose="020B0503020204020204"/>
                  <a:ea typeface="+mn-ea"/>
                  <a:cs typeface="+mn-cs"/>
                </a:rPr>
                <a:t>Occupancy tracking</a:t>
              </a:r>
            </a:p>
          </p:txBody>
        </p:sp>
        <p:sp>
          <p:nvSpPr>
            <p:cNvPr id="108" name="Rectangle 107">
              <a:extLst>
                <a:ext uri="{FF2B5EF4-FFF2-40B4-BE49-F238E27FC236}">
                  <a16:creationId xmlns:a16="http://schemas.microsoft.com/office/drawing/2014/main" id="{C3603618-A90D-1741-B4F5-3EACFDE75EBA}"/>
                </a:ext>
              </a:extLst>
            </p:cNvPr>
            <p:cNvSpPr/>
            <p:nvPr/>
          </p:nvSpPr>
          <p:spPr>
            <a:xfrm>
              <a:off x="6758472" y="6061544"/>
              <a:ext cx="1097521" cy="31916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chemeClr val="tx1"/>
                  </a:solidFill>
                  <a:effectLst/>
                  <a:uLnTx/>
                  <a:uFillTx/>
                  <a:latin typeface="Corbel" panose="020B0503020204020204"/>
                  <a:ea typeface="+mn-ea"/>
                  <a:cs typeface="+mn-cs"/>
                </a:rPr>
                <a:t>Energy Management</a:t>
              </a:r>
            </a:p>
          </p:txBody>
        </p:sp>
        <p:cxnSp>
          <p:nvCxnSpPr>
            <p:cNvPr id="112" name="Straight Arrow Connector 111">
              <a:extLst>
                <a:ext uri="{FF2B5EF4-FFF2-40B4-BE49-F238E27FC236}">
                  <a16:creationId xmlns:a16="http://schemas.microsoft.com/office/drawing/2014/main" id="{A08F9657-1697-4D40-AAED-0B121597C344}"/>
                </a:ext>
              </a:extLst>
            </p:cNvPr>
            <p:cNvCxnSpPr>
              <a:cxnSpLocks/>
            </p:cNvCxnSpPr>
            <p:nvPr/>
          </p:nvCxnSpPr>
          <p:spPr>
            <a:xfrm>
              <a:off x="6058163" y="4193768"/>
              <a:ext cx="0" cy="697418"/>
            </a:xfrm>
            <a:prstGeom prst="straightConnector1">
              <a:avLst/>
            </a:prstGeom>
            <a:ln w="34925">
              <a:headEnd type="triangle"/>
              <a:tailEnd type="triangle"/>
            </a:ln>
          </p:spPr>
          <p:style>
            <a:lnRef idx="1">
              <a:schemeClr val="accent1"/>
            </a:lnRef>
            <a:fillRef idx="0">
              <a:schemeClr val="accent1"/>
            </a:fillRef>
            <a:effectRef idx="0">
              <a:schemeClr val="accent1"/>
            </a:effectRef>
            <a:fontRef idx="minor">
              <a:schemeClr val="tx1"/>
            </a:fontRef>
          </p:style>
        </p:cxnSp>
        <p:sp>
          <p:nvSpPr>
            <p:cNvPr id="115" name="TextBox 114">
              <a:extLst>
                <a:ext uri="{FF2B5EF4-FFF2-40B4-BE49-F238E27FC236}">
                  <a16:creationId xmlns:a16="http://schemas.microsoft.com/office/drawing/2014/main" id="{65100832-B638-EF4A-AAC6-02FBC9377E34}"/>
                </a:ext>
              </a:extLst>
            </p:cNvPr>
            <p:cNvSpPr txBox="1"/>
            <p:nvPr/>
          </p:nvSpPr>
          <p:spPr>
            <a:xfrm>
              <a:off x="3625523" y="4338723"/>
              <a:ext cx="741013" cy="37238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F6F6F4">
                      <a:lumMod val="10000"/>
                    </a:srgbClr>
                  </a:solidFill>
                  <a:effectLst/>
                  <a:uLnTx/>
                  <a:uFillTx/>
                  <a:latin typeface="Corbel" panose="020B0503020204020204"/>
                  <a:ea typeface="+mn-ea"/>
                  <a:cs typeface="+mn-cs"/>
                </a:rPr>
                <a:t>Data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F6F6F4">
                      <a:lumMod val="10000"/>
                    </a:srgbClr>
                  </a:solidFill>
                  <a:effectLst/>
                  <a:uLnTx/>
                  <a:uFillTx/>
                  <a:latin typeface="Corbel" panose="020B0503020204020204"/>
                  <a:ea typeface="+mn-ea"/>
                  <a:cs typeface="+mn-cs"/>
                </a:rPr>
                <a:t>control</a:t>
              </a:r>
            </a:p>
          </p:txBody>
        </p:sp>
        <p:sp>
          <p:nvSpPr>
            <p:cNvPr id="116" name="TextBox 115">
              <a:extLst>
                <a:ext uri="{FF2B5EF4-FFF2-40B4-BE49-F238E27FC236}">
                  <a16:creationId xmlns:a16="http://schemas.microsoft.com/office/drawing/2014/main" id="{84B44333-9CE1-7E43-8C8D-EB09AC440BA3}"/>
                </a:ext>
              </a:extLst>
            </p:cNvPr>
            <p:cNvSpPr txBox="1"/>
            <p:nvPr/>
          </p:nvSpPr>
          <p:spPr>
            <a:xfrm>
              <a:off x="5502416" y="4297360"/>
              <a:ext cx="741013" cy="37238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F6F6F4">
                      <a:lumMod val="10000"/>
                    </a:srgbClr>
                  </a:solidFill>
                  <a:effectLst/>
                  <a:uLnTx/>
                  <a:uFillTx/>
                  <a:latin typeface="Corbel" panose="020B0503020204020204"/>
                  <a:ea typeface="+mn-ea"/>
                  <a:cs typeface="+mn-cs"/>
                </a:rPr>
                <a:t>Data /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F6F6F4">
                      <a:lumMod val="10000"/>
                    </a:srgbClr>
                  </a:solidFill>
                  <a:effectLst/>
                  <a:uLnTx/>
                  <a:uFillTx/>
                  <a:latin typeface="Corbel" panose="020B0503020204020204"/>
                  <a:ea typeface="+mn-ea"/>
                  <a:cs typeface="+mn-cs"/>
                </a:rPr>
                <a:t>control</a:t>
              </a:r>
            </a:p>
          </p:txBody>
        </p:sp>
        <p:sp>
          <p:nvSpPr>
            <p:cNvPr id="117" name="TextBox 116">
              <a:extLst>
                <a:ext uri="{FF2B5EF4-FFF2-40B4-BE49-F238E27FC236}">
                  <a16:creationId xmlns:a16="http://schemas.microsoft.com/office/drawing/2014/main" id="{53132CAE-1428-4C4C-AF97-35EE3F22C54A}"/>
                </a:ext>
              </a:extLst>
            </p:cNvPr>
            <p:cNvSpPr txBox="1"/>
            <p:nvPr/>
          </p:nvSpPr>
          <p:spPr>
            <a:xfrm>
              <a:off x="6823593" y="4411131"/>
              <a:ext cx="741013" cy="23697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F6F6F4">
                      <a:lumMod val="10000"/>
                    </a:srgbClr>
                  </a:solidFill>
                  <a:effectLst/>
                  <a:uLnTx/>
                  <a:uFillTx/>
                  <a:latin typeface="Corbel" panose="020B0503020204020204"/>
                  <a:ea typeface="+mn-ea"/>
                  <a:cs typeface="+mn-cs"/>
                </a:rPr>
                <a:t>Data</a:t>
              </a:r>
            </a:p>
          </p:txBody>
        </p:sp>
        <p:sp>
          <p:nvSpPr>
            <p:cNvPr id="118" name="TextBox 117">
              <a:extLst>
                <a:ext uri="{FF2B5EF4-FFF2-40B4-BE49-F238E27FC236}">
                  <a16:creationId xmlns:a16="http://schemas.microsoft.com/office/drawing/2014/main" id="{C27B1DD7-382D-4A47-93A7-228F7571E8CF}"/>
                </a:ext>
              </a:extLst>
            </p:cNvPr>
            <p:cNvSpPr txBox="1"/>
            <p:nvPr/>
          </p:nvSpPr>
          <p:spPr>
            <a:xfrm>
              <a:off x="4598932" y="4370607"/>
              <a:ext cx="741013" cy="23697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F6F6F4">
                      <a:lumMod val="10000"/>
                    </a:srgbClr>
                  </a:solidFill>
                  <a:effectLst/>
                  <a:uLnTx/>
                  <a:uFillTx/>
                  <a:latin typeface="Corbel" panose="020B0503020204020204"/>
                  <a:ea typeface="+mn-ea"/>
                  <a:cs typeface="+mn-cs"/>
                </a:rPr>
                <a:t>Data</a:t>
              </a:r>
            </a:p>
          </p:txBody>
        </p:sp>
        <p:sp>
          <p:nvSpPr>
            <p:cNvPr id="119" name="TextBox 118">
              <a:extLst>
                <a:ext uri="{FF2B5EF4-FFF2-40B4-BE49-F238E27FC236}">
                  <a16:creationId xmlns:a16="http://schemas.microsoft.com/office/drawing/2014/main" id="{6B977CE7-D72A-C541-81A4-5C681B4C6DE7}"/>
                </a:ext>
              </a:extLst>
            </p:cNvPr>
            <p:cNvSpPr txBox="1"/>
            <p:nvPr/>
          </p:nvSpPr>
          <p:spPr>
            <a:xfrm>
              <a:off x="8845946" y="2236910"/>
              <a:ext cx="741013" cy="37238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F6F6F4">
                      <a:lumMod val="10000"/>
                    </a:srgbClr>
                  </a:solidFill>
                  <a:effectLst/>
                  <a:uLnTx/>
                  <a:uFillTx/>
                  <a:latin typeface="Corbel" panose="020B0503020204020204"/>
                  <a:ea typeface="+mn-ea"/>
                  <a:cs typeface="+mn-cs"/>
                </a:rPr>
                <a:t>Data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F6F6F4">
                      <a:lumMod val="10000"/>
                    </a:srgbClr>
                  </a:solidFill>
                  <a:effectLst/>
                  <a:uLnTx/>
                  <a:uFillTx/>
                  <a:latin typeface="Corbel" panose="020B0503020204020204"/>
                  <a:ea typeface="+mn-ea"/>
                  <a:cs typeface="+mn-cs"/>
                </a:rPr>
                <a:t>control</a:t>
              </a:r>
            </a:p>
          </p:txBody>
        </p:sp>
        <p:cxnSp>
          <p:nvCxnSpPr>
            <p:cNvPr id="92" name="Straight Arrow Connector 91">
              <a:extLst>
                <a:ext uri="{FF2B5EF4-FFF2-40B4-BE49-F238E27FC236}">
                  <a16:creationId xmlns:a16="http://schemas.microsoft.com/office/drawing/2014/main" id="{6E1E30B5-A9CB-FE43-93CB-CF67FFC59311}"/>
                </a:ext>
              </a:extLst>
            </p:cNvPr>
            <p:cNvCxnSpPr>
              <a:cxnSpLocks/>
            </p:cNvCxnSpPr>
            <p:nvPr/>
          </p:nvCxnSpPr>
          <p:spPr>
            <a:xfrm>
              <a:off x="8777071" y="2077019"/>
              <a:ext cx="0" cy="911205"/>
            </a:xfrm>
            <a:prstGeom prst="straightConnector1">
              <a:avLst/>
            </a:prstGeom>
            <a:ln w="34925">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027" name="Picture 3" descr="p03-3">
              <a:extLst>
                <a:ext uri="{FF2B5EF4-FFF2-40B4-BE49-F238E27FC236}">
                  <a16:creationId xmlns:a16="http://schemas.microsoft.com/office/drawing/2014/main" id="{31FC4A78-B08E-4F3C-A0AA-1B2BE8205FA6}"/>
                </a:ext>
              </a:extLst>
            </p:cNvPr>
            <p:cNvPicPr>
              <a:picLocks noChangeAspect="1" noChangeArrowheads="1"/>
            </p:cNvPicPr>
            <p:nvPr/>
          </p:nvPicPr>
          <p:blipFill>
            <a:blip r:embed="rId9" cstate="print">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4824793" y="4933997"/>
              <a:ext cx="736026" cy="627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 name="TextBox 63">
              <a:extLst>
                <a:ext uri="{FF2B5EF4-FFF2-40B4-BE49-F238E27FC236}">
                  <a16:creationId xmlns:a16="http://schemas.microsoft.com/office/drawing/2014/main" id="{3FEF3F2D-BF6A-4283-BE6F-09EC0F7E289A}"/>
                </a:ext>
              </a:extLst>
            </p:cNvPr>
            <p:cNvSpPr txBox="1"/>
            <p:nvPr/>
          </p:nvSpPr>
          <p:spPr>
            <a:xfrm>
              <a:off x="8106389" y="5622034"/>
              <a:ext cx="1380018" cy="440087"/>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6F6F4">
                      <a:lumMod val="10000"/>
                    </a:srgbClr>
                  </a:solidFill>
                  <a:effectLst/>
                  <a:uLnTx/>
                  <a:uFillTx/>
                  <a:latin typeface="Corbel" panose="020B0503020204020204"/>
                  <a:ea typeface="+mn-ea"/>
                  <a:cs typeface="+mn-cs"/>
                </a:rPr>
                <a:t> Key Reader</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6F6F4">
                      <a:lumMod val="10000"/>
                    </a:srgbClr>
                  </a:solidFill>
                  <a:effectLst/>
                  <a:uLnTx/>
                  <a:uFillTx/>
                  <a:latin typeface="Corbel" panose="020B0503020204020204"/>
                  <a:ea typeface="+mn-ea"/>
                  <a:cs typeface="+mn-cs"/>
                </a:rPr>
                <a:t>Access Control</a:t>
              </a:r>
            </a:p>
          </p:txBody>
        </p:sp>
        <p:pic>
          <p:nvPicPr>
            <p:cNvPr id="26" name="Picture 25">
              <a:extLst>
                <a:ext uri="{FF2B5EF4-FFF2-40B4-BE49-F238E27FC236}">
                  <a16:creationId xmlns:a16="http://schemas.microsoft.com/office/drawing/2014/main" id="{7C5FD78C-786D-478D-AD99-A15F800506D5}"/>
                </a:ext>
              </a:extLst>
            </p:cNvPr>
            <p:cNvPicPr>
              <a:picLocks noChangeAspect="1"/>
            </p:cNvPicPr>
            <p:nvPr/>
          </p:nvPicPr>
          <p:blipFill>
            <a:blip r:embed="rId10">
              <a:clrChange>
                <a:clrFrom>
                  <a:srgbClr val="FFFFFF"/>
                </a:clrFrom>
                <a:clrTo>
                  <a:srgbClr val="FFFFFF">
                    <a:alpha val="0"/>
                  </a:srgbClr>
                </a:clrTo>
              </a:clrChange>
            </a:blip>
            <a:stretch>
              <a:fillRect/>
            </a:stretch>
          </p:blipFill>
          <p:spPr>
            <a:xfrm>
              <a:off x="6979073" y="4844590"/>
              <a:ext cx="779468" cy="767815"/>
            </a:xfrm>
            <a:prstGeom prst="rect">
              <a:avLst/>
            </a:prstGeom>
          </p:spPr>
        </p:pic>
        <p:sp>
          <p:nvSpPr>
            <p:cNvPr id="68" name="TextBox 67">
              <a:extLst>
                <a:ext uri="{FF2B5EF4-FFF2-40B4-BE49-F238E27FC236}">
                  <a16:creationId xmlns:a16="http://schemas.microsoft.com/office/drawing/2014/main" id="{1D65FD1B-178F-411B-A089-95E2F46184EE}"/>
                </a:ext>
              </a:extLst>
            </p:cNvPr>
            <p:cNvSpPr txBox="1"/>
            <p:nvPr/>
          </p:nvSpPr>
          <p:spPr>
            <a:xfrm>
              <a:off x="6538570" y="5638436"/>
              <a:ext cx="1492909" cy="440087"/>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6F6F4">
                      <a:lumMod val="10000"/>
                    </a:srgbClr>
                  </a:solidFill>
                  <a:effectLst/>
                  <a:uLnTx/>
                  <a:uFillTx/>
                  <a:latin typeface="Corbel" panose="020B0503020204020204"/>
                  <a:ea typeface="+mn-ea"/>
                  <a:cs typeface="+mn-cs"/>
                </a:rPr>
                <a:t>Energy</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6F6F4">
                      <a:lumMod val="10000"/>
                    </a:srgbClr>
                  </a:solidFill>
                  <a:effectLst/>
                  <a:uLnTx/>
                  <a:uFillTx/>
                  <a:latin typeface="Corbel" panose="020B0503020204020204"/>
                  <a:ea typeface="+mn-ea"/>
                  <a:cs typeface="+mn-cs"/>
                </a:rPr>
                <a:t>Monitor</a:t>
              </a:r>
            </a:p>
          </p:txBody>
        </p:sp>
        <p:pic>
          <p:nvPicPr>
            <p:cNvPr id="1028" name="Picture 4" descr="SaltoGW">
              <a:extLst>
                <a:ext uri="{FF2B5EF4-FFF2-40B4-BE49-F238E27FC236}">
                  <a16:creationId xmlns:a16="http://schemas.microsoft.com/office/drawing/2014/main" id="{EF2278E3-1F80-4B6E-85CB-C355E8630623}"/>
                </a:ext>
              </a:extLst>
            </p:cNvPr>
            <p:cNvPicPr>
              <a:picLocks noChangeAspect="1" noChangeArrowheads="1"/>
            </p:cNvPicPr>
            <p:nvPr/>
          </p:nvPicPr>
          <p:blipFill>
            <a:blip r:embed="rId11" cstate="print">
              <a:extLst>
                <a:ext uri="{BEBA8EAE-BF5A-486C-A8C5-ECC9F3942E4B}">
                  <a14:imgProps xmlns:a14="http://schemas.microsoft.com/office/drawing/2010/main">
                    <a14:imgLayer r:embed="rId12">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8114129" y="4794323"/>
              <a:ext cx="791242" cy="779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71" name="Straight Arrow Connector 70">
              <a:extLst>
                <a:ext uri="{FF2B5EF4-FFF2-40B4-BE49-F238E27FC236}">
                  <a16:creationId xmlns:a16="http://schemas.microsoft.com/office/drawing/2014/main" id="{43A6F15C-CB0F-4851-9B30-C37C3DD208D1}"/>
                </a:ext>
              </a:extLst>
            </p:cNvPr>
            <p:cNvCxnSpPr>
              <a:cxnSpLocks/>
            </p:cNvCxnSpPr>
            <p:nvPr/>
          </p:nvCxnSpPr>
          <p:spPr>
            <a:xfrm flipH="1">
              <a:off x="8906986" y="5176455"/>
              <a:ext cx="256807" cy="0"/>
            </a:xfrm>
            <a:prstGeom prst="straightConnector1">
              <a:avLst/>
            </a:prstGeom>
            <a:ln w="34925">
              <a:solidFill>
                <a:schemeClr val="accent3">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31526BEA-6383-4DAF-954E-4C9C2D7223FE}"/>
                </a:ext>
              </a:extLst>
            </p:cNvPr>
            <p:cNvCxnSpPr>
              <a:cxnSpLocks/>
            </p:cNvCxnSpPr>
            <p:nvPr/>
          </p:nvCxnSpPr>
          <p:spPr>
            <a:xfrm flipH="1" flipV="1">
              <a:off x="8434698" y="4202838"/>
              <a:ext cx="1985" cy="720324"/>
            </a:xfrm>
            <a:prstGeom prst="straightConnector1">
              <a:avLst/>
            </a:prstGeom>
            <a:ln w="34925">
              <a:solidFill>
                <a:schemeClr val="accent3">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82" name="TextBox 81">
              <a:extLst>
                <a:ext uri="{FF2B5EF4-FFF2-40B4-BE49-F238E27FC236}">
                  <a16:creationId xmlns:a16="http://schemas.microsoft.com/office/drawing/2014/main" id="{67B67654-0CF6-4B41-8969-377C50C92FF0}"/>
                </a:ext>
              </a:extLst>
            </p:cNvPr>
            <p:cNvSpPr txBox="1"/>
            <p:nvPr/>
          </p:nvSpPr>
          <p:spPr>
            <a:xfrm>
              <a:off x="7966075" y="4370607"/>
              <a:ext cx="741013" cy="23697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F6F6F4">
                      <a:lumMod val="10000"/>
                    </a:srgbClr>
                  </a:solidFill>
                  <a:effectLst/>
                  <a:uLnTx/>
                  <a:uFillTx/>
                  <a:latin typeface="Corbel" panose="020B0503020204020204"/>
                  <a:ea typeface="+mn-ea"/>
                  <a:cs typeface="+mn-cs"/>
                </a:rPr>
                <a:t>Data</a:t>
              </a:r>
            </a:p>
          </p:txBody>
        </p:sp>
        <p:pic>
          <p:nvPicPr>
            <p:cNvPr id="1029" name="Picture 5" descr="deuta-dali-bridge">
              <a:extLst>
                <a:ext uri="{FF2B5EF4-FFF2-40B4-BE49-F238E27FC236}">
                  <a16:creationId xmlns:a16="http://schemas.microsoft.com/office/drawing/2014/main" id="{43629C41-00AB-4A32-A1BF-A48E88240EAC}"/>
                </a:ext>
              </a:extLst>
            </p:cNvPr>
            <p:cNvPicPr>
              <a:picLocks noChangeAspect="1" noChangeArrowheads="1"/>
            </p:cNvPicPr>
            <p:nvPr/>
          </p:nvPicPr>
          <p:blipFill>
            <a:blip r:embed="rId1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816862" y="4850298"/>
              <a:ext cx="509964" cy="754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Rectangle 16">
              <a:extLst>
                <a:ext uri="{FF2B5EF4-FFF2-40B4-BE49-F238E27FC236}">
                  <a16:creationId xmlns:a16="http://schemas.microsoft.com/office/drawing/2014/main" id="{E5C89D8C-960E-45EA-9393-0AFFFFC7F6DE}"/>
                </a:ext>
              </a:extLst>
            </p:cNvPr>
            <p:cNvSpPr/>
            <p:nvPr/>
          </p:nvSpPr>
          <p:spPr>
            <a:xfrm>
              <a:off x="3410763" y="3006760"/>
              <a:ext cx="6190819" cy="1095150"/>
            </a:xfrm>
            <a:prstGeom prst="rect">
              <a:avLst/>
            </a:prstGeom>
            <a:solidFill>
              <a:srgbClr val="FFFFFF"/>
            </a:solidFill>
            <a:ln>
              <a:solidFill>
                <a:schemeClr val="tx1">
                  <a:lumMod val="65000"/>
                  <a:lumOff val="35000"/>
                </a:schemeClr>
              </a:solidFill>
            </a:ln>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srgbClr val="00AEA1"/>
                </a:solidFill>
                <a:effectLst/>
                <a:uLnTx/>
                <a:uFillTx/>
                <a:latin typeface="Corbel" panose="020B0503020204020204"/>
                <a:ea typeface="+mn-ea"/>
                <a:cs typeface="+mn-cs"/>
              </a:endParaRPr>
            </a:p>
          </p:txBody>
        </p:sp>
        <p:pic>
          <p:nvPicPr>
            <p:cNvPr id="15" name="Picture 14">
              <a:extLst>
                <a:ext uri="{FF2B5EF4-FFF2-40B4-BE49-F238E27FC236}">
                  <a16:creationId xmlns:a16="http://schemas.microsoft.com/office/drawing/2014/main" id="{95C3950A-EA0C-4C5E-A593-2FF3FB324B4F}"/>
                </a:ext>
              </a:extLst>
            </p:cNvPr>
            <p:cNvPicPr>
              <a:picLocks noChangeAspect="1"/>
            </p:cNvPicPr>
            <p:nvPr/>
          </p:nvPicPr>
          <p:blipFill>
            <a:blip r:embed="rId14">
              <a:clrChange>
                <a:clrFrom>
                  <a:srgbClr val="FEFEFE"/>
                </a:clrFrom>
                <a:clrTo>
                  <a:srgbClr val="FEFEFE">
                    <a:alpha val="0"/>
                  </a:srgbClr>
                </a:clrTo>
              </a:clrChange>
            </a:blip>
            <a:stretch>
              <a:fillRect/>
            </a:stretch>
          </p:blipFill>
          <p:spPr>
            <a:xfrm>
              <a:off x="8004963" y="3416506"/>
              <a:ext cx="1255074" cy="320890"/>
            </a:xfrm>
            <a:prstGeom prst="rect">
              <a:avLst/>
            </a:prstGeom>
          </p:spPr>
        </p:pic>
        <p:sp>
          <p:nvSpPr>
            <p:cNvPr id="18" name="Rectangle 17">
              <a:extLst>
                <a:ext uri="{FF2B5EF4-FFF2-40B4-BE49-F238E27FC236}">
                  <a16:creationId xmlns:a16="http://schemas.microsoft.com/office/drawing/2014/main" id="{364DA72A-C90C-427A-94BC-90C5BAD8749B}"/>
                </a:ext>
              </a:extLst>
            </p:cNvPr>
            <p:cNvSpPr/>
            <p:nvPr/>
          </p:nvSpPr>
          <p:spPr>
            <a:xfrm>
              <a:off x="3310018" y="2924106"/>
              <a:ext cx="6372425" cy="1263656"/>
            </a:xfrm>
            <a:prstGeom prst="rect">
              <a:avLst/>
            </a:prstGeom>
            <a:noFill/>
            <a:ln>
              <a:solidFill>
                <a:schemeClr val="bg2">
                  <a:lumMod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srgbClr val="00AEA1"/>
                </a:solidFill>
                <a:effectLst/>
                <a:uLnTx/>
                <a:uFillTx/>
                <a:latin typeface="Corbel" panose="020B0503020204020204"/>
                <a:ea typeface="+mn-ea"/>
                <a:cs typeface="+mn-cs"/>
              </a:endParaRPr>
            </a:p>
          </p:txBody>
        </p:sp>
        <p:sp>
          <p:nvSpPr>
            <p:cNvPr id="83" name="Rectangle 82">
              <a:extLst>
                <a:ext uri="{FF2B5EF4-FFF2-40B4-BE49-F238E27FC236}">
                  <a16:creationId xmlns:a16="http://schemas.microsoft.com/office/drawing/2014/main" id="{44A94771-1990-4CC3-9514-3795C834C592}"/>
                </a:ext>
              </a:extLst>
            </p:cNvPr>
            <p:cNvSpPr/>
            <p:nvPr/>
          </p:nvSpPr>
          <p:spPr>
            <a:xfrm>
              <a:off x="5537750" y="3160791"/>
              <a:ext cx="2286740" cy="812468"/>
            </a:xfrm>
            <a:prstGeom prst="rect">
              <a:avLst/>
            </a:prstGeom>
          </p:spPr>
          <p:txBody>
            <a:bodyPr wrap="square">
              <a:spAutoFit/>
            </a:bodyPr>
            <a:lstStyle/>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50" b="0" i="0" u="none" strike="noStrike" kern="1200" cap="none" spc="0" normalizeH="0" baseline="0" noProof="0" dirty="0">
                  <a:ln>
                    <a:noFill/>
                  </a:ln>
                  <a:solidFill>
                    <a:srgbClr val="F6F6F4">
                      <a:lumMod val="10000"/>
                    </a:srgbClr>
                  </a:solidFill>
                  <a:effectLst/>
                  <a:uLnTx/>
                  <a:uFillTx/>
                  <a:latin typeface="Corbel" panose="020B0503020204020204"/>
                  <a:ea typeface="+mn-ea"/>
                  <a:cs typeface="+mn-cs"/>
                </a:rPr>
                <a:t>Data Collection &amp; Aggregation</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50" b="0" i="0" u="none" strike="noStrike" kern="1200" cap="none" spc="0" normalizeH="0" baseline="0" noProof="0" dirty="0">
                  <a:ln>
                    <a:noFill/>
                  </a:ln>
                  <a:solidFill>
                    <a:srgbClr val="F6F6F4">
                      <a:lumMod val="10000"/>
                    </a:srgbClr>
                  </a:solidFill>
                  <a:effectLst/>
                  <a:uLnTx/>
                  <a:uFillTx/>
                  <a:latin typeface="Corbel" panose="020B0503020204020204"/>
                  <a:ea typeface="+mn-ea"/>
                  <a:cs typeface="+mn-cs"/>
                </a:rPr>
                <a:t>Edge Analytics</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50" b="0" i="0" u="none" strike="noStrike" kern="1200" cap="none" spc="0" normalizeH="0" baseline="0" noProof="0" dirty="0">
                  <a:ln>
                    <a:noFill/>
                  </a:ln>
                  <a:solidFill>
                    <a:srgbClr val="F6F6F4">
                      <a:lumMod val="10000"/>
                    </a:srgbClr>
                  </a:solidFill>
                  <a:effectLst/>
                  <a:uLnTx/>
                  <a:uFillTx/>
                  <a:latin typeface="Corbel" panose="020B0503020204020204"/>
                  <a:ea typeface="+mn-ea"/>
                  <a:cs typeface="+mn-cs"/>
                </a:rPr>
                <a:t>Edge Control</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50" b="0" i="0" u="none" strike="noStrike" kern="1200" cap="none" spc="0" normalizeH="0" baseline="0" noProof="0" dirty="0">
                  <a:ln>
                    <a:noFill/>
                  </a:ln>
                  <a:solidFill>
                    <a:srgbClr val="F6F6F4">
                      <a:lumMod val="10000"/>
                    </a:srgbClr>
                  </a:solidFill>
                  <a:effectLst/>
                  <a:uLnTx/>
                  <a:uFillTx/>
                  <a:latin typeface="Corbel" panose="020B0503020204020204"/>
                  <a:ea typeface="+mn-ea"/>
                  <a:cs typeface="+mn-cs"/>
                </a:rPr>
                <a:t>Cloud Integration</a:t>
              </a:r>
            </a:p>
          </p:txBody>
        </p:sp>
        <p:pic>
          <p:nvPicPr>
            <p:cNvPr id="91" name="Picture 10" descr="Image result for pulse iot center">
              <a:extLst>
                <a:ext uri="{FF2B5EF4-FFF2-40B4-BE49-F238E27FC236}">
                  <a16:creationId xmlns:a16="http://schemas.microsoft.com/office/drawing/2014/main" id="{0CF87616-FAB1-4002-8E0C-5E031446A5C1}"/>
                </a:ext>
              </a:extLst>
            </p:cNvPr>
            <p:cNvPicPr>
              <a:picLocks noChangeAspect="1" noChangeArrowheads="1"/>
            </p:cNvPicPr>
            <p:nvPr/>
          </p:nvPicPr>
          <p:blipFill>
            <a:blip r:embed="rId15"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565128" y="1101556"/>
              <a:ext cx="1608599" cy="1122514"/>
            </a:xfrm>
            <a:prstGeom prst="rect">
              <a:avLst/>
            </a:prstGeom>
            <a:noFill/>
            <a:extLst>
              <a:ext uri="{909E8E84-426E-40DD-AFC4-6F175D3DCCD1}">
                <a14:hiddenFill xmlns:a14="http://schemas.microsoft.com/office/drawing/2010/main">
                  <a:solidFill>
                    <a:srgbClr val="FFFFFF"/>
                  </a:solidFill>
                </a14:hiddenFill>
              </a:ext>
            </a:extLst>
          </p:spPr>
        </p:pic>
        <p:sp>
          <p:nvSpPr>
            <p:cNvPr id="96" name="TextBox 95">
              <a:extLst>
                <a:ext uri="{FF2B5EF4-FFF2-40B4-BE49-F238E27FC236}">
                  <a16:creationId xmlns:a16="http://schemas.microsoft.com/office/drawing/2014/main" id="{1DD933E1-7ACC-46A5-B9C7-A4E4C504E2F8}"/>
                </a:ext>
              </a:extLst>
            </p:cNvPr>
            <p:cNvSpPr txBox="1"/>
            <p:nvPr/>
          </p:nvSpPr>
          <p:spPr>
            <a:xfrm>
              <a:off x="4081837" y="2235628"/>
              <a:ext cx="1060273" cy="37238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F6F6F4">
                      <a:lumMod val="10000"/>
                    </a:srgbClr>
                  </a:solidFill>
                  <a:effectLst/>
                  <a:uLnTx/>
                  <a:uFillTx/>
                  <a:latin typeface="Corbel" panose="020B0503020204020204"/>
                  <a:ea typeface="+mn-ea"/>
                  <a:cs typeface="+mn-cs"/>
                </a:rPr>
                <a:t>Systems  Management</a:t>
              </a:r>
            </a:p>
          </p:txBody>
        </p:sp>
        <p:cxnSp>
          <p:nvCxnSpPr>
            <p:cNvPr id="97" name="Straight Arrow Connector 96">
              <a:extLst>
                <a:ext uri="{FF2B5EF4-FFF2-40B4-BE49-F238E27FC236}">
                  <a16:creationId xmlns:a16="http://schemas.microsoft.com/office/drawing/2014/main" id="{FC999281-ECDC-4A29-9C55-DC17CC01C5C5}"/>
                </a:ext>
              </a:extLst>
            </p:cNvPr>
            <p:cNvCxnSpPr>
              <a:cxnSpLocks/>
            </p:cNvCxnSpPr>
            <p:nvPr/>
          </p:nvCxnSpPr>
          <p:spPr>
            <a:xfrm>
              <a:off x="4002804" y="2064563"/>
              <a:ext cx="0" cy="911205"/>
            </a:xfrm>
            <a:prstGeom prst="straightConnector1">
              <a:avLst/>
            </a:prstGeom>
            <a:ln w="34925">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4D13C803-22C7-4B97-89F4-995A4F1F034A}"/>
                </a:ext>
              </a:extLst>
            </p:cNvPr>
            <p:cNvCxnSpPr>
              <a:cxnSpLocks/>
            </p:cNvCxnSpPr>
            <p:nvPr/>
          </p:nvCxnSpPr>
          <p:spPr>
            <a:xfrm flipV="1">
              <a:off x="2564206" y="2956397"/>
              <a:ext cx="550921" cy="67299"/>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A8B6DF96-362D-42B6-8E83-8D791DC4C28D}"/>
                </a:ext>
              </a:extLst>
            </p:cNvPr>
            <p:cNvCxnSpPr>
              <a:cxnSpLocks/>
            </p:cNvCxnSpPr>
            <p:nvPr/>
          </p:nvCxnSpPr>
          <p:spPr>
            <a:xfrm>
              <a:off x="2570316" y="3829444"/>
              <a:ext cx="599167" cy="245308"/>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pic>
          <p:nvPicPr>
            <p:cNvPr id="54" name="Picture 53">
              <a:extLst>
                <a:ext uri="{FF2B5EF4-FFF2-40B4-BE49-F238E27FC236}">
                  <a16:creationId xmlns:a16="http://schemas.microsoft.com/office/drawing/2014/main" id="{8F73A8A0-570F-456D-8D52-481474E86ED7}"/>
                </a:ext>
              </a:extLst>
            </p:cNvPr>
            <p:cNvPicPr>
              <a:picLocks noChangeAspect="1"/>
            </p:cNvPicPr>
            <p:nvPr/>
          </p:nvPicPr>
          <p:blipFill>
            <a:blip r:embed="rId16"/>
            <a:stretch>
              <a:fillRect/>
            </a:stretch>
          </p:blipFill>
          <p:spPr>
            <a:xfrm>
              <a:off x="6026718" y="1185144"/>
              <a:ext cx="1038831" cy="742234"/>
            </a:xfrm>
            <a:prstGeom prst="rect">
              <a:avLst/>
            </a:prstGeom>
          </p:spPr>
        </p:pic>
        <p:cxnSp>
          <p:nvCxnSpPr>
            <p:cNvPr id="89" name="Straight Arrow Connector 88">
              <a:extLst>
                <a:ext uri="{FF2B5EF4-FFF2-40B4-BE49-F238E27FC236}">
                  <a16:creationId xmlns:a16="http://schemas.microsoft.com/office/drawing/2014/main" id="{B420ACEA-85EB-40B0-BCD3-A8BCF9080C9A}"/>
                </a:ext>
              </a:extLst>
            </p:cNvPr>
            <p:cNvCxnSpPr>
              <a:cxnSpLocks/>
            </p:cNvCxnSpPr>
            <p:nvPr/>
          </p:nvCxnSpPr>
          <p:spPr>
            <a:xfrm>
              <a:off x="6498676" y="2091032"/>
              <a:ext cx="0" cy="906278"/>
            </a:xfrm>
            <a:prstGeom prst="straightConnector1">
              <a:avLst/>
            </a:prstGeom>
            <a:ln w="34925">
              <a:headEnd type="triangle"/>
              <a:tailEnd type="triangle"/>
            </a:ln>
          </p:spPr>
          <p:style>
            <a:lnRef idx="1">
              <a:schemeClr val="accent1"/>
            </a:lnRef>
            <a:fillRef idx="0">
              <a:schemeClr val="accent1"/>
            </a:fillRef>
            <a:effectRef idx="0">
              <a:schemeClr val="accent1"/>
            </a:effectRef>
            <a:fontRef idx="minor">
              <a:schemeClr val="tx1"/>
            </a:fontRef>
          </p:style>
        </p:cxnSp>
        <p:sp>
          <p:nvSpPr>
            <p:cNvPr id="94" name="TextBox 93">
              <a:extLst>
                <a:ext uri="{FF2B5EF4-FFF2-40B4-BE49-F238E27FC236}">
                  <a16:creationId xmlns:a16="http://schemas.microsoft.com/office/drawing/2014/main" id="{956F9550-B9FD-46CF-9F6A-A7E5775D881C}"/>
                </a:ext>
              </a:extLst>
            </p:cNvPr>
            <p:cNvSpPr txBox="1"/>
            <p:nvPr/>
          </p:nvSpPr>
          <p:spPr>
            <a:xfrm>
              <a:off x="6482585" y="2320039"/>
              <a:ext cx="1423028" cy="23697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F6F6F4">
                      <a:lumMod val="10000"/>
                    </a:srgbClr>
                  </a:solidFill>
                  <a:effectLst/>
                  <a:uLnTx/>
                  <a:uFillTx/>
                  <a:latin typeface="Corbel" panose="020B0503020204020204"/>
                  <a:ea typeface="+mn-ea"/>
                  <a:cs typeface="+mn-cs"/>
                </a:rPr>
                <a:t>Security</a:t>
              </a:r>
            </a:p>
          </p:txBody>
        </p:sp>
        <p:sp>
          <p:nvSpPr>
            <p:cNvPr id="99" name="TextBox 98">
              <a:extLst>
                <a:ext uri="{FF2B5EF4-FFF2-40B4-BE49-F238E27FC236}">
                  <a16:creationId xmlns:a16="http://schemas.microsoft.com/office/drawing/2014/main" id="{FECE8EE3-A490-46AD-91EC-7A83346064C0}"/>
                </a:ext>
              </a:extLst>
            </p:cNvPr>
            <p:cNvSpPr txBox="1"/>
            <p:nvPr/>
          </p:nvSpPr>
          <p:spPr>
            <a:xfrm>
              <a:off x="6527861" y="1944488"/>
              <a:ext cx="968594" cy="27082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6F6F4">
                      <a:lumMod val="10000"/>
                    </a:srgbClr>
                  </a:solidFill>
                  <a:effectLst/>
                  <a:uLnTx/>
                  <a:uFillTx/>
                  <a:latin typeface="Corbel" panose="020B0503020204020204"/>
                  <a:ea typeface="+mn-ea"/>
                  <a:cs typeface="+mn-cs"/>
                </a:rPr>
                <a:t>Project IRIS</a:t>
              </a:r>
            </a:p>
          </p:txBody>
        </p:sp>
        <p:sp>
          <p:nvSpPr>
            <p:cNvPr id="55" name="TextBox 54">
              <a:extLst>
                <a:ext uri="{FF2B5EF4-FFF2-40B4-BE49-F238E27FC236}">
                  <a16:creationId xmlns:a16="http://schemas.microsoft.com/office/drawing/2014/main" id="{A484CB8B-683D-436A-8DA2-0BA0EF03D0FE}"/>
                </a:ext>
              </a:extLst>
            </p:cNvPr>
            <p:cNvSpPr txBox="1"/>
            <p:nvPr/>
          </p:nvSpPr>
          <p:spPr>
            <a:xfrm>
              <a:off x="758836" y="2348039"/>
              <a:ext cx="579288" cy="27928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F6F6F4">
                      <a:lumMod val="10000"/>
                    </a:srgbClr>
                  </a:solidFill>
                  <a:effectLst/>
                  <a:uLnTx/>
                  <a:uFillTx/>
                  <a:latin typeface="Corbel" panose="020B0503020204020204"/>
                  <a:ea typeface="+mn-ea"/>
                  <a:cs typeface="+mn-cs"/>
                </a:rPr>
                <a:t>Cloud</a:t>
              </a:r>
            </a:p>
          </p:txBody>
        </p:sp>
        <p:sp>
          <p:nvSpPr>
            <p:cNvPr id="56" name="TextBox 55">
              <a:extLst>
                <a:ext uri="{FF2B5EF4-FFF2-40B4-BE49-F238E27FC236}">
                  <a16:creationId xmlns:a16="http://schemas.microsoft.com/office/drawing/2014/main" id="{52FC5826-CBA6-49DE-A5FC-EF54D5459BBC}"/>
                </a:ext>
              </a:extLst>
            </p:cNvPr>
            <p:cNvSpPr txBox="1"/>
            <p:nvPr/>
          </p:nvSpPr>
          <p:spPr>
            <a:xfrm>
              <a:off x="770583" y="2664360"/>
              <a:ext cx="579288" cy="27928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F6F6F4">
                      <a:lumMod val="10000"/>
                    </a:srgbClr>
                  </a:solidFill>
                  <a:effectLst/>
                  <a:uLnTx/>
                  <a:uFillTx/>
                  <a:latin typeface="Corbel" panose="020B0503020204020204"/>
                  <a:ea typeface="+mn-ea"/>
                  <a:cs typeface="+mn-cs"/>
                </a:rPr>
                <a:t>Edge</a:t>
              </a:r>
            </a:p>
          </p:txBody>
        </p:sp>
        <p:cxnSp>
          <p:nvCxnSpPr>
            <p:cNvPr id="57" name="Straight Connector 56">
              <a:extLst>
                <a:ext uri="{FF2B5EF4-FFF2-40B4-BE49-F238E27FC236}">
                  <a16:creationId xmlns:a16="http://schemas.microsoft.com/office/drawing/2014/main" id="{A2128636-5025-4A9A-91E1-ACC39D1124F7}"/>
                </a:ext>
              </a:extLst>
            </p:cNvPr>
            <p:cNvCxnSpPr>
              <a:cxnSpLocks/>
            </p:cNvCxnSpPr>
            <p:nvPr/>
          </p:nvCxnSpPr>
          <p:spPr>
            <a:xfrm flipV="1">
              <a:off x="495786" y="2609649"/>
              <a:ext cx="10784790" cy="34874"/>
            </a:xfrm>
            <a:prstGeom prst="line">
              <a:avLst/>
            </a:prstGeom>
          </p:spPr>
          <p:style>
            <a:lnRef idx="1">
              <a:schemeClr val="accent1"/>
            </a:lnRef>
            <a:fillRef idx="0">
              <a:schemeClr val="accent1"/>
            </a:fillRef>
            <a:effectRef idx="0">
              <a:schemeClr val="accent1"/>
            </a:effectRef>
            <a:fontRef idx="minor">
              <a:schemeClr val="tx1"/>
            </a:fontRef>
          </p:style>
        </p:cxnSp>
        <p:sp>
          <p:nvSpPr>
            <p:cNvPr id="69" name="TextBox 68">
              <a:extLst>
                <a:ext uri="{FF2B5EF4-FFF2-40B4-BE49-F238E27FC236}">
                  <a16:creationId xmlns:a16="http://schemas.microsoft.com/office/drawing/2014/main" id="{F5E0BD62-FF67-4FD6-A9BA-2BBBDD072A4C}"/>
                </a:ext>
              </a:extLst>
            </p:cNvPr>
            <p:cNvSpPr txBox="1"/>
            <p:nvPr/>
          </p:nvSpPr>
          <p:spPr>
            <a:xfrm>
              <a:off x="8178803" y="1266142"/>
              <a:ext cx="1187154" cy="584775"/>
            </a:xfrm>
            <a:prstGeom prst="rect">
              <a:avLst/>
            </a:prstGeom>
            <a:noFill/>
            <a:ln>
              <a:solidFill>
                <a:schemeClr val="tx2"/>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6F6F4">
                      <a:lumMod val="10000"/>
                    </a:srgbClr>
                  </a:solidFill>
                  <a:effectLst/>
                  <a:uLnTx/>
                  <a:uFillTx/>
                  <a:latin typeface="Corbel" panose="020B0503020204020204"/>
                  <a:ea typeface="+mn-ea"/>
                  <a:cs typeface="+mn-cs"/>
                </a:rPr>
                <a:t>Cloud Vendors</a:t>
              </a:r>
            </a:p>
          </p:txBody>
        </p:sp>
        <p:pic>
          <p:nvPicPr>
            <p:cNvPr id="3" name="Picture 2" descr="A drawing of a face&#10;&#10;Description automatically generated">
              <a:extLst>
                <a:ext uri="{FF2B5EF4-FFF2-40B4-BE49-F238E27FC236}">
                  <a16:creationId xmlns:a16="http://schemas.microsoft.com/office/drawing/2014/main" id="{6CCDC9D0-817D-4527-A913-D0A6674D24D8}"/>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4002804" y="3232035"/>
              <a:ext cx="840308" cy="729829"/>
            </a:xfrm>
            <a:prstGeom prst="rect">
              <a:avLst/>
            </a:prstGeom>
          </p:spPr>
        </p:pic>
      </p:grpSp>
    </p:spTree>
    <p:extLst>
      <p:ext uri="{BB962C8B-B14F-4D97-AF65-F5344CB8AC3E}">
        <p14:creationId xmlns:p14="http://schemas.microsoft.com/office/powerpoint/2010/main" val="22320553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Title 3">
            <a:extLst>
              <a:ext uri="{FF2B5EF4-FFF2-40B4-BE49-F238E27FC236}">
                <a16:creationId xmlns:a16="http://schemas.microsoft.com/office/drawing/2014/main" id="{CD80659E-26C0-429B-BCE8-42AC2E802920}"/>
              </a:ext>
            </a:extLst>
          </p:cNvPr>
          <p:cNvSpPr>
            <a:spLocks noGrp="1"/>
          </p:cNvSpPr>
          <p:nvPr>
            <p:ph type="title"/>
          </p:nvPr>
        </p:nvSpPr>
        <p:spPr>
          <a:xfrm>
            <a:off x="373522" y="318664"/>
            <a:ext cx="9801303" cy="412489"/>
          </a:xfrm>
        </p:spPr>
        <p:txBody>
          <a:bodyPr>
            <a:normAutofit fontScale="90000"/>
          </a:bodyPr>
          <a:lstStyle/>
          <a:p>
            <a:pPr defTabSz="685800">
              <a:defRPr/>
            </a:pPr>
            <a:r>
              <a:rPr lang="en-US" dirty="0" err="1"/>
              <a:t>EdgeX</a:t>
            </a:r>
            <a:r>
              <a:rPr lang="en-US" dirty="0"/>
              <a:t> in Commerce – Open Retail Initiative</a:t>
            </a:r>
          </a:p>
        </p:txBody>
      </p:sp>
      <p:sp>
        <p:nvSpPr>
          <p:cNvPr id="233" name="TextBox 55">
            <a:extLst>
              <a:ext uri="{FF2B5EF4-FFF2-40B4-BE49-F238E27FC236}">
                <a16:creationId xmlns:a16="http://schemas.microsoft.com/office/drawing/2014/main" id="{21352202-7212-461E-823C-27D3BB761698}"/>
              </a:ext>
            </a:extLst>
          </p:cNvPr>
          <p:cNvSpPr txBox="1"/>
          <p:nvPr/>
        </p:nvSpPr>
        <p:spPr>
          <a:xfrm>
            <a:off x="6616123" y="3286419"/>
            <a:ext cx="1814703" cy="338554"/>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effectLst/>
                <a:uLnTx/>
                <a:uFillTx/>
                <a:latin typeface="Corbel" panose="020B0503020204020204"/>
              </a:rPr>
              <a:t>Applications</a:t>
            </a:r>
          </a:p>
        </p:txBody>
      </p:sp>
      <p:sp>
        <p:nvSpPr>
          <p:cNvPr id="234" name="Rectangle 125">
            <a:extLst>
              <a:ext uri="{FF2B5EF4-FFF2-40B4-BE49-F238E27FC236}">
                <a16:creationId xmlns:a16="http://schemas.microsoft.com/office/drawing/2014/main" id="{F0880FA7-EE23-4619-8DE4-2B565AD32D81}"/>
              </a:ext>
            </a:extLst>
          </p:cNvPr>
          <p:cNvSpPr/>
          <p:nvPr/>
        </p:nvSpPr>
        <p:spPr>
          <a:xfrm>
            <a:off x="6350322" y="5481738"/>
            <a:ext cx="1785621" cy="283202"/>
          </a:xfrm>
          <a:prstGeom prst="rect">
            <a:avLst/>
          </a:prstGeom>
          <a:noFill/>
          <a:ln w="12700" cap="flat" cmpd="sng" algn="ctr">
            <a:solidFill>
              <a:srgbClr val="004D64">
                <a:shade val="5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effectLst/>
              <a:uLnTx/>
              <a:uFillTx/>
              <a:latin typeface="Arial" panose="020B0604020202020204" pitchFamily="34" charset="0"/>
              <a:cs typeface="Arial" panose="020B0604020202020204" pitchFamily="34" charset="0"/>
            </a:endParaRPr>
          </a:p>
        </p:txBody>
      </p:sp>
      <p:sp>
        <p:nvSpPr>
          <p:cNvPr id="235" name="TextBox 126">
            <a:extLst>
              <a:ext uri="{FF2B5EF4-FFF2-40B4-BE49-F238E27FC236}">
                <a16:creationId xmlns:a16="http://schemas.microsoft.com/office/drawing/2014/main" id="{C3269AAA-8EF8-4325-AC19-66940534E27E}"/>
              </a:ext>
            </a:extLst>
          </p:cNvPr>
          <p:cNvSpPr txBox="1"/>
          <p:nvPr/>
        </p:nvSpPr>
        <p:spPr>
          <a:xfrm>
            <a:off x="6671484" y="5481029"/>
            <a:ext cx="1434291" cy="276999"/>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effectLst/>
                <a:uLnTx/>
                <a:uFillTx/>
                <a:latin typeface="Arial" panose="020B0604020202020204" pitchFamily="34" charset="0"/>
                <a:cs typeface="Arial" panose="020B0604020202020204" pitchFamily="34" charset="0"/>
              </a:rPr>
              <a:t>Lighting Control</a:t>
            </a:r>
          </a:p>
        </p:txBody>
      </p:sp>
      <p:sp>
        <p:nvSpPr>
          <p:cNvPr id="236" name="Rectangle 128">
            <a:extLst>
              <a:ext uri="{FF2B5EF4-FFF2-40B4-BE49-F238E27FC236}">
                <a16:creationId xmlns:a16="http://schemas.microsoft.com/office/drawing/2014/main" id="{DFA1A98E-9D6F-45AE-8203-FBC41B80875A}"/>
              </a:ext>
            </a:extLst>
          </p:cNvPr>
          <p:cNvSpPr/>
          <p:nvPr/>
        </p:nvSpPr>
        <p:spPr>
          <a:xfrm>
            <a:off x="6350322" y="4407748"/>
            <a:ext cx="1785621" cy="283201"/>
          </a:xfrm>
          <a:prstGeom prst="rect">
            <a:avLst/>
          </a:prstGeom>
          <a:noFill/>
          <a:ln w="12700" cap="flat" cmpd="sng" algn="ctr">
            <a:solidFill>
              <a:srgbClr val="004D64">
                <a:shade val="5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effectLst/>
              <a:uLnTx/>
              <a:uFillTx/>
              <a:latin typeface="Arial" panose="020B0604020202020204" pitchFamily="34" charset="0"/>
              <a:cs typeface="Arial" panose="020B0604020202020204" pitchFamily="34" charset="0"/>
            </a:endParaRPr>
          </a:p>
        </p:txBody>
      </p:sp>
      <p:sp>
        <p:nvSpPr>
          <p:cNvPr id="237" name="TextBox 129">
            <a:extLst>
              <a:ext uri="{FF2B5EF4-FFF2-40B4-BE49-F238E27FC236}">
                <a16:creationId xmlns:a16="http://schemas.microsoft.com/office/drawing/2014/main" id="{B175236D-CCCF-4BC1-B650-7E536A917BEC}"/>
              </a:ext>
            </a:extLst>
          </p:cNvPr>
          <p:cNvSpPr txBox="1"/>
          <p:nvPr/>
        </p:nvSpPr>
        <p:spPr>
          <a:xfrm>
            <a:off x="6533220" y="4414282"/>
            <a:ext cx="1814703" cy="276999"/>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effectLst/>
                <a:uLnTx/>
                <a:uFillTx/>
                <a:latin typeface="Arial" panose="020B0604020202020204" pitchFamily="34" charset="0"/>
                <a:cs typeface="Arial" panose="020B0604020202020204" pitchFamily="34" charset="0"/>
              </a:rPr>
              <a:t>Shift Management</a:t>
            </a:r>
          </a:p>
        </p:txBody>
      </p:sp>
      <p:sp>
        <p:nvSpPr>
          <p:cNvPr id="238" name="Rectangle 137">
            <a:extLst>
              <a:ext uri="{FF2B5EF4-FFF2-40B4-BE49-F238E27FC236}">
                <a16:creationId xmlns:a16="http://schemas.microsoft.com/office/drawing/2014/main" id="{520B09B9-BD17-43F5-A19A-96180A72C695}"/>
              </a:ext>
            </a:extLst>
          </p:cNvPr>
          <p:cNvSpPr/>
          <p:nvPr/>
        </p:nvSpPr>
        <p:spPr>
          <a:xfrm>
            <a:off x="6350322" y="5851259"/>
            <a:ext cx="1785621" cy="283202"/>
          </a:xfrm>
          <a:prstGeom prst="rect">
            <a:avLst/>
          </a:prstGeom>
          <a:noFill/>
          <a:ln w="12700" cap="flat" cmpd="sng" algn="ctr">
            <a:solidFill>
              <a:srgbClr val="004D64">
                <a:shade val="5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effectLst/>
              <a:uLnTx/>
              <a:uFillTx/>
              <a:latin typeface="Arial" panose="020B0604020202020204" pitchFamily="34" charset="0"/>
              <a:cs typeface="Arial" panose="020B0604020202020204" pitchFamily="34" charset="0"/>
            </a:endParaRPr>
          </a:p>
        </p:txBody>
      </p:sp>
      <p:sp>
        <p:nvSpPr>
          <p:cNvPr id="239" name="TextBox 138">
            <a:extLst>
              <a:ext uri="{FF2B5EF4-FFF2-40B4-BE49-F238E27FC236}">
                <a16:creationId xmlns:a16="http://schemas.microsoft.com/office/drawing/2014/main" id="{1E5B4996-63F8-4883-BE3D-001C09DC4D77}"/>
              </a:ext>
            </a:extLst>
          </p:cNvPr>
          <p:cNvSpPr txBox="1"/>
          <p:nvPr/>
        </p:nvSpPr>
        <p:spPr>
          <a:xfrm>
            <a:off x="6743583" y="5852083"/>
            <a:ext cx="1238367" cy="276999"/>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effectLst/>
                <a:uLnTx/>
                <a:uFillTx/>
                <a:latin typeface="Arial" panose="020B0604020202020204" pitchFamily="34" charset="0"/>
                <a:cs typeface="Arial" panose="020B0604020202020204" pitchFamily="34" charset="0"/>
              </a:rPr>
              <a:t>HVAC Control</a:t>
            </a:r>
          </a:p>
        </p:txBody>
      </p:sp>
      <p:sp>
        <p:nvSpPr>
          <p:cNvPr id="240" name="Rectangle 140">
            <a:extLst>
              <a:ext uri="{FF2B5EF4-FFF2-40B4-BE49-F238E27FC236}">
                <a16:creationId xmlns:a16="http://schemas.microsoft.com/office/drawing/2014/main" id="{F88E9513-8362-4FA1-8FBD-CFB267904CAB}"/>
              </a:ext>
            </a:extLst>
          </p:cNvPr>
          <p:cNvSpPr/>
          <p:nvPr/>
        </p:nvSpPr>
        <p:spPr>
          <a:xfrm>
            <a:off x="6355881" y="5124316"/>
            <a:ext cx="1785621" cy="283202"/>
          </a:xfrm>
          <a:prstGeom prst="rect">
            <a:avLst/>
          </a:prstGeom>
          <a:noFill/>
          <a:ln w="12700" cap="flat" cmpd="sng" algn="ctr">
            <a:solidFill>
              <a:srgbClr val="004D64">
                <a:shade val="5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effectLst/>
              <a:uLnTx/>
              <a:uFillTx/>
              <a:latin typeface="Arial" panose="020B0604020202020204" pitchFamily="34" charset="0"/>
              <a:cs typeface="Arial" panose="020B0604020202020204" pitchFamily="34" charset="0"/>
            </a:endParaRPr>
          </a:p>
        </p:txBody>
      </p:sp>
      <p:sp>
        <p:nvSpPr>
          <p:cNvPr id="241" name="TextBox 141">
            <a:extLst>
              <a:ext uri="{FF2B5EF4-FFF2-40B4-BE49-F238E27FC236}">
                <a16:creationId xmlns:a16="http://schemas.microsoft.com/office/drawing/2014/main" id="{91708D54-9F4E-4AFA-88CD-01A5C2EA2846}"/>
              </a:ext>
            </a:extLst>
          </p:cNvPr>
          <p:cNvSpPr txBox="1"/>
          <p:nvPr/>
        </p:nvSpPr>
        <p:spPr>
          <a:xfrm>
            <a:off x="6674283" y="5135490"/>
            <a:ext cx="1212417" cy="276999"/>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effectLst/>
                <a:uLnTx/>
                <a:uFillTx/>
                <a:latin typeface="Arial" panose="020B0604020202020204" pitchFamily="34" charset="0"/>
                <a:cs typeface="Arial" panose="020B0604020202020204" pitchFamily="34" charset="0"/>
              </a:rPr>
              <a:t>Point of Sales</a:t>
            </a:r>
          </a:p>
        </p:txBody>
      </p:sp>
      <p:sp>
        <p:nvSpPr>
          <p:cNvPr id="242" name="Rectangle 146">
            <a:extLst>
              <a:ext uri="{FF2B5EF4-FFF2-40B4-BE49-F238E27FC236}">
                <a16:creationId xmlns:a16="http://schemas.microsoft.com/office/drawing/2014/main" id="{56653D5B-6087-4935-9E83-C96FC75BBD6B}"/>
              </a:ext>
            </a:extLst>
          </p:cNvPr>
          <p:cNvSpPr/>
          <p:nvPr/>
        </p:nvSpPr>
        <p:spPr>
          <a:xfrm>
            <a:off x="6354983" y="4774217"/>
            <a:ext cx="1785621" cy="283202"/>
          </a:xfrm>
          <a:prstGeom prst="rect">
            <a:avLst/>
          </a:prstGeom>
          <a:noFill/>
          <a:ln w="12700" cap="flat" cmpd="sng" algn="ctr">
            <a:solidFill>
              <a:srgbClr val="004D64">
                <a:shade val="5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effectLst/>
              <a:uLnTx/>
              <a:uFillTx/>
              <a:latin typeface="Arial" panose="020B0604020202020204" pitchFamily="34" charset="0"/>
              <a:cs typeface="Arial" panose="020B0604020202020204" pitchFamily="34" charset="0"/>
            </a:endParaRPr>
          </a:p>
        </p:txBody>
      </p:sp>
      <p:sp>
        <p:nvSpPr>
          <p:cNvPr id="243" name="TextBox 147">
            <a:extLst>
              <a:ext uri="{FF2B5EF4-FFF2-40B4-BE49-F238E27FC236}">
                <a16:creationId xmlns:a16="http://schemas.microsoft.com/office/drawing/2014/main" id="{165E8C58-B645-49FA-ADAC-83760DE3BFDE}"/>
              </a:ext>
            </a:extLst>
          </p:cNvPr>
          <p:cNvSpPr txBox="1"/>
          <p:nvPr/>
        </p:nvSpPr>
        <p:spPr>
          <a:xfrm>
            <a:off x="6661904" y="4775867"/>
            <a:ext cx="1405771" cy="276999"/>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effectLst/>
                <a:uLnTx/>
                <a:uFillTx/>
                <a:latin typeface="Arial" panose="020B0604020202020204" pitchFamily="34" charset="0"/>
                <a:cs typeface="Arial" panose="020B0604020202020204" pitchFamily="34" charset="0"/>
              </a:rPr>
              <a:t>Stock Control</a:t>
            </a:r>
          </a:p>
        </p:txBody>
      </p:sp>
      <p:sp>
        <p:nvSpPr>
          <p:cNvPr id="244" name="Rectangle 149">
            <a:extLst>
              <a:ext uri="{FF2B5EF4-FFF2-40B4-BE49-F238E27FC236}">
                <a16:creationId xmlns:a16="http://schemas.microsoft.com/office/drawing/2014/main" id="{490B51E5-B69E-428D-9ADE-D5FDD7B83146}"/>
              </a:ext>
            </a:extLst>
          </p:cNvPr>
          <p:cNvSpPr/>
          <p:nvPr/>
        </p:nvSpPr>
        <p:spPr>
          <a:xfrm>
            <a:off x="6354983" y="4042387"/>
            <a:ext cx="1785621" cy="283201"/>
          </a:xfrm>
          <a:prstGeom prst="rect">
            <a:avLst/>
          </a:prstGeom>
          <a:noFill/>
          <a:ln w="12700" cap="flat" cmpd="sng" algn="ctr">
            <a:solidFill>
              <a:srgbClr val="004D64">
                <a:shade val="5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effectLst/>
              <a:uLnTx/>
              <a:uFillTx/>
              <a:latin typeface="Arial" panose="020B0604020202020204" pitchFamily="34" charset="0"/>
              <a:cs typeface="Arial" panose="020B0604020202020204" pitchFamily="34" charset="0"/>
            </a:endParaRPr>
          </a:p>
        </p:txBody>
      </p:sp>
      <p:sp>
        <p:nvSpPr>
          <p:cNvPr id="245" name="TextBox 150">
            <a:extLst>
              <a:ext uri="{FF2B5EF4-FFF2-40B4-BE49-F238E27FC236}">
                <a16:creationId xmlns:a16="http://schemas.microsoft.com/office/drawing/2014/main" id="{C0FCCA15-9AB0-4A7D-8693-9784F73C4B76}"/>
              </a:ext>
            </a:extLst>
          </p:cNvPr>
          <p:cNvSpPr txBox="1"/>
          <p:nvPr/>
        </p:nvSpPr>
        <p:spPr>
          <a:xfrm>
            <a:off x="6601626" y="4019880"/>
            <a:ext cx="1485099" cy="276999"/>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effectLst/>
                <a:uLnTx/>
                <a:uFillTx/>
                <a:latin typeface="Arial" panose="020B0604020202020204" pitchFamily="34" charset="0"/>
                <a:cs typeface="Arial" panose="020B0604020202020204" pitchFamily="34" charset="0"/>
              </a:rPr>
              <a:t>Line Estimation</a:t>
            </a:r>
          </a:p>
        </p:txBody>
      </p:sp>
      <p:sp>
        <p:nvSpPr>
          <p:cNvPr id="246" name="Rectangle 153">
            <a:extLst>
              <a:ext uri="{FF2B5EF4-FFF2-40B4-BE49-F238E27FC236}">
                <a16:creationId xmlns:a16="http://schemas.microsoft.com/office/drawing/2014/main" id="{25C73033-EF40-4173-969E-2A2E2A11549D}"/>
              </a:ext>
            </a:extLst>
          </p:cNvPr>
          <p:cNvSpPr/>
          <p:nvPr/>
        </p:nvSpPr>
        <p:spPr>
          <a:xfrm>
            <a:off x="6350322" y="3696158"/>
            <a:ext cx="1785621" cy="283201"/>
          </a:xfrm>
          <a:prstGeom prst="rect">
            <a:avLst/>
          </a:prstGeom>
          <a:noFill/>
          <a:ln w="12700" cap="flat" cmpd="sng" algn="ctr">
            <a:solidFill>
              <a:srgbClr val="004D64">
                <a:shade val="5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effectLst/>
              <a:uLnTx/>
              <a:uFillTx/>
              <a:latin typeface="Arial" panose="020B0604020202020204" pitchFamily="34" charset="0"/>
              <a:cs typeface="Arial" panose="020B0604020202020204" pitchFamily="34" charset="0"/>
            </a:endParaRPr>
          </a:p>
        </p:txBody>
      </p:sp>
      <p:sp>
        <p:nvSpPr>
          <p:cNvPr id="247" name="TextBox 154">
            <a:extLst>
              <a:ext uri="{FF2B5EF4-FFF2-40B4-BE49-F238E27FC236}">
                <a16:creationId xmlns:a16="http://schemas.microsoft.com/office/drawing/2014/main" id="{998E7B3D-5A53-4A2D-BA50-0EEC1A2D9F83}"/>
              </a:ext>
            </a:extLst>
          </p:cNvPr>
          <p:cNvSpPr txBox="1"/>
          <p:nvPr/>
        </p:nvSpPr>
        <p:spPr>
          <a:xfrm>
            <a:off x="6595285" y="3706739"/>
            <a:ext cx="1462866" cy="276999"/>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effectLst/>
                <a:uLnTx/>
                <a:uFillTx/>
                <a:latin typeface="Arial" panose="020B0604020202020204" pitchFamily="34" charset="0"/>
                <a:cs typeface="Arial" panose="020B0604020202020204" pitchFamily="34" charset="0"/>
              </a:rPr>
              <a:t>People Counting</a:t>
            </a:r>
          </a:p>
        </p:txBody>
      </p:sp>
      <p:grpSp>
        <p:nvGrpSpPr>
          <p:cNvPr id="249" name="群組 248"/>
          <p:cNvGrpSpPr/>
          <p:nvPr/>
        </p:nvGrpSpPr>
        <p:grpSpPr>
          <a:xfrm>
            <a:off x="878139" y="1166267"/>
            <a:ext cx="6850448" cy="2318945"/>
            <a:chOff x="4437612" y="687126"/>
            <a:chExt cx="6850448" cy="2318945"/>
          </a:xfrm>
        </p:grpSpPr>
        <p:cxnSp>
          <p:nvCxnSpPr>
            <p:cNvPr id="251" name="Straight Arrow Connector 40">
              <a:extLst>
                <a:ext uri="{FF2B5EF4-FFF2-40B4-BE49-F238E27FC236}">
                  <a16:creationId xmlns:a16="http://schemas.microsoft.com/office/drawing/2014/main" id="{2086D9BE-A6A7-45DB-B371-9B1105583452}"/>
                </a:ext>
              </a:extLst>
            </p:cNvPr>
            <p:cNvCxnSpPr>
              <a:cxnSpLocks/>
            </p:cNvCxnSpPr>
            <p:nvPr/>
          </p:nvCxnSpPr>
          <p:spPr>
            <a:xfrm>
              <a:off x="6102671" y="2708417"/>
              <a:ext cx="0" cy="297654"/>
            </a:xfrm>
            <a:prstGeom prst="straightConnector1">
              <a:avLst/>
            </a:prstGeom>
            <a:noFill/>
            <a:ln w="25400" cap="flat" cmpd="sng" algn="ctr">
              <a:solidFill>
                <a:srgbClr val="004D64"/>
              </a:solidFill>
              <a:prstDash val="dash"/>
              <a:miter lim="800000"/>
              <a:tailEnd type="triangle"/>
            </a:ln>
            <a:effectLst/>
          </p:spPr>
        </p:cxnSp>
        <p:grpSp>
          <p:nvGrpSpPr>
            <p:cNvPr id="252" name="群組 251"/>
            <p:cNvGrpSpPr/>
            <p:nvPr/>
          </p:nvGrpSpPr>
          <p:grpSpPr>
            <a:xfrm>
              <a:off x="4437612" y="687126"/>
              <a:ext cx="6850448" cy="2298795"/>
              <a:chOff x="1168425" y="2534785"/>
              <a:chExt cx="5808815" cy="1822997"/>
            </a:xfrm>
          </p:grpSpPr>
          <p:grpSp>
            <p:nvGrpSpPr>
              <p:cNvPr id="253" name="群組 252"/>
              <p:cNvGrpSpPr/>
              <p:nvPr/>
            </p:nvGrpSpPr>
            <p:grpSpPr>
              <a:xfrm>
                <a:off x="1168425" y="2534785"/>
                <a:ext cx="5808815" cy="1822997"/>
                <a:chOff x="1168425" y="2534790"/>
                <a:chExt cx="5808817" cy="1823000"/>
              </a:xfrm>
            </p:grpSpPr>
            <p:pic>
              <p:nvPicPr>
                <p:cNvPr id="255" name="Picture 2">
                  <a:extLst>
                    <a:ext uri="{FF2B5EF4-FFF2-40B4-BE49-F238E27FC236}">
                      <a16:creationId xmlns:a16="http://schemas.microsoft.com/office/drawing/2014/main" id="{8F7D6D3C-0E38-4493-81D3-1C413E81AE3E}"/>
                    </a:ext>
                  </a:extLst>
                </p:cNvPr>
                <p:cNvPicPr>
                  <a:picLocks noChangeAspect="1"/>
                </p:cNvPicPr>
                <p:nvPr/>
              </p:nvPicPr>
              <p:blipFill>
                <a:blip r:embed="rId2"/>
                <a:stretch>
                  <a:fillRect/>
                </a:stretch>
              </p:blipFill>
              <p:spPr>
                <a:xfrm>
                  <a:off x="1357347" y="2879957"/>
                  <a:ext cx="880529" cy="579970"/>
                </a:xfrm>
                <a:prstGeom prst="rect">
                  <a:avLst/>
                </a:prstGeom>
              </p:spPr>
            </p:pic>
            <p:pic>
              <p:nvPicPr>
                <p:cNvPr id="256" name="Picture 3">
                  <a:extLst>
                    <a:ext uri="{FF2B5EF4-FFF2-40B4-BE49-F238E27FC236}">
                      <a16:creationId xmlns:a16="http://schemas.microsoft.com/office/drawing/2014/main" id="{700B07A9-3951-48D7-890B-F875112C604D}"/>
                    </a:ext>
                  </a:extLst>
                </p:cNvPr>
                <p:cNvPicPr>
                  <a:picLocks noChangeAspect="1"/>
                </p:cNvPicPr>
                <p:nvPr/>
              </p:nvPicPr>
              <p:blipFill>
                <a:blip r:embed="rId3">
                  <a:duotone>
                    <a:srgbClr val="004D64">
                      <a:shade val="45000"/>
                      <a:satMod val="135000"/>
                    </a:srgbClr>
                    <a:prstClr val="white"/>
                  </a:duotone>
                </a:blip>
                <a:stretch>
                  <a:fillRect/>
                </a:stretch>
              </p:blipFill>
              <p:spPr>
                <a:xfrm>
                  <a:off x="3025468" y="2934119"/>
                  <a:ext cx="915743" cy="612985"/>
                </a:xfrm>
                <a:prstGeom prst="rect">
                  <a:avLst/>
                </a:prstGeom>
              </p:spPr>
            </p:pic>
            <p:pic>
              <p:nvPicPr>
                <p:cNvPr id="257" name="Picture 4">
                  <a:extLst>
                    <a:ext uri="{FF2B5EF4-FFF2-40B4-BE49-F238E27FC236}">
                      <a16:creationId xmlns:a16="http://schemas.microsoft.com/office/drawing/2014/main" id="{7DFFCED3-F470-4497-9EF3-311B084FBD12}"/>
                    </a:ext>
                  </a:extLst>
                </p:cNvPr>
                <p:cNvPicPr>
                  <a:picLocks noChangeAspect="1"/>
                </p:cNvPicPr>
                <p:nvPr/>
              </p:nvPicPr>
              <p:blipFill>
                <a:blip r:embed="rId4">
                  <a:duotone>
                    <a:srgbClr val="004D64">
                      <a:shade val="45000"/>
                      <a:satMod val="135000"/>
                    </a:srgbClr>
                    <a:prstClr val="white"/>
                  </a:duotone>
                </a:blip>
                <a:stretch>
                  <a:fillRect/>
                </a:stretch>
              </p:blipFill>
              <p:spPr>
                <a:xfrm>
                  <a:off x="4642296" y="2824125"/>
                  <a:ext cx="1142829" cy="675437"/>
                </a:xfrm>
                <a:prstGeom prst="rect">
                  <a:avLst/>
                </a:prstGeom>
              </p:spPr>
            </p:pic>
            <p:sp>
              <p:nvSpPr>
                <p:cNvPr id="258" name="Rectangle 5">
                  <a:extLst>
                    <a:ext uri="{FF2B5EF4-FFF2-40B4-BE49-F238E27FC236}">
                      <a16:creationId xmlns:a16="http://schemas.microsoft.com/office/drawing/2014/main" id="{04195220-CBB2-46B1-A421-895E3B1B494B}"/>
                    </a:ext>
                  </a:extLst>
                </p:cNvPr>
                <p:cNvSpPr/>
                <p:nvPr/>
              </p:nvSpPr>
              <p:spPr>
                <a:xfrm>
                  <a:off x="1168425" y="2534790"/>
                  <a:ext cx="4797216" cy="1106539"/>
                </a:xfrm>
                <a:prstGeom prst="rect">
                  <a:avLst/>
                </a:prstGeom>
                <a:noFill/>
                <a:ln w="12700" cap="flat" cmpd="sng" algn="ctr">
                  <a:solidFill>
                    <a:srgbClr val="004D64">
                      <a:shade val="5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effectLst/>
                    <a:uLnTx/>
                    <a:uFillTx/>
                    <a:latin typeface="Corbel" panose="020B0503020204020204"/>
                    <a:ea typeface="+mn-ea"/>
                    <a:cs typeface="+mn-cs"/>
                  </a:endParaRPr>
                </a:p>
              </p:txBody>
            </p:sp>
            <p:cxnSp>
              <p:nvCxnSpPr>
                <p:cNvPr id="259" name="Straight Arrow Connector 28">
                  <a:extLst>
                    <a:ext uri="{FF2B5EF4-FFF2-40B4-BE49-F238E27FC236}">
                      <a16:creationId xmlns:a16="http://schemas.microsoft.com/office/drawing/2014/main" id="{505E3ED9-39D6-4EF3-970D-212527293C82}"/>
                    </a:ext>
                  </a:extLst>
                </p:cNvPr>
                <p:cNvCxnSpPr>
                  <a:cxnSpLocks/>
                </p:cNvCxnSpPr>
                <p:nvPr/>
              </p:nvCxnSpPr>
              <p:spPr>
                <a:xfrm>
                  <a:off x="2249504" y="3205786"/>
                  <a:ext cx="681695" cy="0"/>
                </a:xfrm>
                <a:prstGeom prst="straightConnector1">
                  <a:avLst/>
                </a:prstGeom>
                <a:noFill/>
                <a:ln w="25400" cap="flat" cmpd="sng" algn="ctr">
                  <a:solidFill>
                    <a:srgbClr val="004D64"/>
                  </a:solidFill>
                  <a:prstDash val="solid"/>
                  <a:miter lim="800000"/>
                  <a:tailEnd type="triangle"/>
                </a:ln>
                <a:effectLst/>
              </p:spPr>
            </p:cxnSp>
            <p:cxnSp>
              <p:nvCxnSpPr>
                <p:cNvPr id="260" name="Straight Arrow Connector 30">
                  <a:extLst>
                    <a:ext uri="{FF2B5EF4-FFF2-40B4-BE49-F238E27FC236}">
                      <a16:creationId xmlns:a16="http://schemas.microsoft.com/office/drawing/2014/main" id="{CEBD22D5-7899-4F55-9F91-0F6B4C65939F}"/>
                    </a:ext>
                  </a:extLst>
                </p:cNvPr>
                <p:cNvCxnSpPr>
                  <a:cxnSpLocks/>
                </p:cNvCxnSpPr>
                <p:nvPr/>
              </p:nvCxnSpPr>
              <p:spPr>
                <a:xfrm>
                  <a:off x="3897640" y="3205786"/>
                  <a:ext cx="681695" cy="0"/>
                </a:xfrm>
                <a:prstGeom prst="straightConnector1">
                  <a:avLst/>
                </a:prstGeom>
                <a:noFill/>
                <a:ln w="25400" cap="flat" cmpd="sng" algn="ctr">
                  <a:solidFill>
                    <a:srgbClr val="004D64"/>
                  </a:solidFill>
                  <a:prstDash val="solid"/>
                  <a:miter lim="800000"/>
                  <a:tailEnd type="triangle"/>
                </a:ln>
                <a:effectLst/>
              </p:spPr>
            </p:cxnSp>
            <p:cxnSp>
              <p:nvCxnSpPr>
                <p:cNvPr id="261" name="Straight Arrow Connector 38">
                  <a:extLst>
                    <a:ext uri="{FF2B5EF4-FFF2-40B4-BE49-F238E27FC236}">
                      <a16:creationId xmlns:a16="http://schemas.microsoft.com/office/drawing/2014/main" id="{F139A744-CEF2-4300-986C-62F02D291266}"/>
                    </a:ext>
                  </a:extLst>
                </p:cNvPr>
                <p:cNvCxnSpPr>
                  <a:cxnSpLocks/>
                </p:cNvCxnSpPr>
                <p:nvPr/>
              </p:nvCxnSpPr>
              <p:spPr>
                <a:xfrm>
                  <a:off x="5123906" y="3439004"/>
                  <a:ext cx="0" cy="918786"/>
                </a:xfrm>
                <a:prstGeom prst="straightConnector1">
                  <a:avLst/>
                </a:prstGeom>
                <a:noFill/>
                <a:ln w="25400" cap="flat" cmpd="sng" algn="ctr">
                  <a:solidFill>
                    <a:srgbClr val="004D64"/>
                  </a:solidFill>
                  <a:prstDash val="dash"/>
                  <a:miter lim="800000"/>
                  <a:tailEnd type="triangle"/>
                </a:ln>
                <a:effectLst/>
              </p:spPr>
            </p:cxnSp>
            <p:sp>
              <p:nvSpPr>
                <p:cNvPr id="262" name="TextBox 50">
                  <a:extLst>
                    <a:ext uri="{FF2B5EF4-FFF2-40B4-BE49-F238E27FC236}">
                      <a16:creationId xmlns:a16="http://schemas.microsoft.com/office/drawing/2014/main" id="{B49E2599-360B-437F-9377-82C7A43CFD77}"/>
                    </a:ext>
                  </a:extLst>
                </p:cNvPr>
                <p:cNvSpPr txBox="1"/>
                <p:nvPr/>
              </p:nvSpPr>
              <p:spPr>
                <a:xfrm>
                  <a:off x="2233581" y="2863633"/>
                  <a:ext cx="1151838" cy="341704"/>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effectLst/>
                      <a:uLnTx/>
                      <a:uFillTx/>
                      <a:latin typeface="Corbel" panose="020B0503020204020204"/>
                    </a:rPr>
                    <a:t>Containerized </a:t>
                  </a:r>
                </a:p>
                <a:p>
                  <a:pPr marL="0" marR="0" lvl="0" indent="0" defTabSz="4572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effectLst/>
                      <a:uLnTx/>
                      <a:uFillTx/>
                      <a:latin typeface="Corbel" panose="020B0503020204020204"/>
                    </a:rPr>
                    <a:t>Apps</a:t>
                  </a:r>
                </a:p>
              </p:txBody>
            </p:sp>
            <p:sp>
              <p:nvSpPr>
                <p:cNvPr id="263" name="TextBox 62">
                  <a:extLst>
                    <a:ext uri="{FF2B5EF4-FFF2-40B4-BE49-F238E27FC236}">
                      <a16:creationId xmlns:a16="http://schemas.microsoft.com/office/drawing/2014/main" id="{0EC10748-0848-4921-8107-E0196CAEB411}"/>
                    </a:ext>
                  </a:extLst>
                </p:cNvPr>
                <p:cNvSpPr txBox="1"/>
                <p:nvPr/>
              </p:nvSpPr>
              <p:spPr>
                <a:xfrm>
                  <a:off x="2894892" y="2580049"/>
                  <a:ext cx="1481045" cy="244075"/>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effectLst/>
                      <a:uLnTx/>
                      <a:uFillTx/>
                      <a:latin typeface="Corbel" panose="020B0503020204020204"/>
                    </a:rPr>
                    <a:t>Edge IoT Publisher</a:t>
                  </a:r>
                </a:p>
              </p:txBody>
            </p:sp>
            <p:sp>
              <p:nvSpPr>
                <p:cNvPr id="264" name="TextBox 63">
                  <a:extLst>
                    <a:ext uri="{FF2B5EF4-FFF2-40B4-BE49-F238E27FC236}">
                      <a16:creationId xmlns:a16="http://schemas.microsoft.com/office/drawing/2014/main" id="{B3B3617A-19CC-47C6-AA2A-D883B8CB509D}"/>
                    </a:ext>
                  </a:extLst>
                </p:cNvPr>
                <p:cNvSpPr txBox="1"/>
                <p:nvPr/>
              </p:nvSpPr>
              <p:spPr>
                <a:xfrm>
                  <a:off x="5088010" y="3645737"/>
                  <a:ext cx="1889232" cy="207463"/>
                </a:xfrm>
                <a:prstGeom prst="rect">
                  <a:avLst/>
                </a:prstGeom>
                <a:noFill/>
              </p:spPr>
              <p:txBody>
                <a:bodyPr wrap="square" rtlCol="0">
                  <a:spAutoFit/>
                </a:bodyPr>
                <a:lstStyle/>
                <a:p>
                  <a:pPr defTabSz="457200">
                    <a:defRPr/>
                  </a:pPr>
                  <a:r>
                    <a:rPr lang="en-US" sz="1100" kern="0" dirty="0">
                      <a:latin typeface="Arial" panose="020B0604020202020204" pitchFamily="34" charset="0"/>
                      <a:cs typeface="Arial" panose="020B0604020202020204" pitchFamily="34" charset="0"/>
                    </a:rPr>
                    <a:t>Edge IoT Portal (Public/Private)</a:t>
                  </a:r>
                </a:p>
              </p:txBody>
            </p:sp>
            <p:sp>
              <p:nvSpPr>
                <p:cNvPr id="265" name="TextBox 64">
                  <a:extLst>
                    <a:ext uri="{FF2B5EF4-FFF2-40B4-BE49-F238E27FC236}">
                      <a16:creationId xmlns:a16="http://schemas.microsoft.com/office/drawing/2014/main" id="{9C981F39-DB33-4FE0-A30C-6E0908EB2B40}"/>
                    </a:ext>
                  </a:extLst>
                </p:cNvPr>
                <p:cNvSpPr txBox="1"/>
                <p:nvPr/>
              </p:nvSpPr>
              <p:spPr>
                <a:xfrm>
                  <a:off x="3956835" y="2873897"/>
                  <a:ext cx="1443086" cy="341704"/>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effectLst/>
                      <a:uLnTx/>
                      <a:uFillTx/>
                      <a:latin typeface="Corbel" panose="020B0503020204020204"/>
                    </a:rPr>
                    <a:t>Publish </a:t>
                  </a:r>
                </a:p>
                <a:p>
                  <a:pPr marL="0" marR="0" lvl="0" indent="0" defTabSz="4572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effectLst/>
                      <a:uLnTx/>
                      <a:uFillTx/>
                      <a:latin typeface="Corbel" panose="020B0503020204020204"/>
                    </a:rPr>
                    <a:t>Apps</a:t>
                  </a:r>
                </a:p>
              </p:txBody>
            </p:sp>
            <p:sp>
              <p:nvSpPr>
                <p:cNvPr id="266" name="TextBox 65">
                  <a:extLst>
                    <a:ext uri="{FF2B5EF4-FFF2-40B4-BE49-F238E27FC236}">
                      <a16:creationId xmlns:a16="http://schemas.microsoft.com/office/drawing/2014/main" id="{F58D8932-F2B9-428A-8588-EB1D484F2BB4}"/>
                    </a:ext>
                  </a:extLst>
                </p:cNvPr>
                <p:cNvSpPr txBox="1"/>
                <p:nvPr/>
              </p:nvSpPr>
              <p:spPr>
                <a:xfrm>
                  <a:off x="3417705" y="3910596"/>
                  <a:ext cx="1719581" cy="207463"/>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effectLst/>
                      <a:uLnTx/>
                      <a:uFillTx/>
                      <a:latin typeface="Arial" panose="020B0604020202020204" pitchFamily="34" charset="0"/>
                      <a:cs typeface="Arial" panose="020B0604020202020204" pitchFamily="34" charset="0"/>
                    </a:rPr>
                    <a:t>Manage Apps On Premise</a:t>
                  </a:r>
                </a:p>
              </p:txBody>
            </p:sp>
            <p:pic>
              <p:nvPicPr>
                <p:cNvPr id="267" name="Picture 20">
                  <a:extLst>
                    <a:ext uri="{FF2B5EF4-FFF2-40B4-BE49-F238E27FC236}">
                      <a16:creationId xmlns:a16="http://schemas.microsoft.com/office/drawing/2014/main" id="{B67AE496-3E4B-4B60-AB3A-FD55374AFD11}"/>
                    </a:ext>
                  </a:extLst>
                </p:cNvPr>
                <p:cNvPicPr>
                  <a:picLocks noChangeAspect="1"/>
                </p:cNvPicPr>
                <p:nvPr/>
              </p:nvPicPr>
              <p:blipFill>
                <a:blip r:embed="rId5"/>
                <a:stretch>
                  <a:fillRect/>
                </a:stretch>
              </p:blipFill>
              <p:spPr>
                <a:xfrm>
                  <a:off x="3219349" y="2826596"/>
                  <a:ext cx="537958" cy="109584"/>
                </a:xfrm>
                <a:prstGeom prst="rect">
                  <a:avLst/>
                </a:prstGeom>
              </p:spPr>
            </p:pic>
            <p:pic>
              <p:nvPicPr>
                <p:cNvPr id="268" name="Picture 100">
                  <a:extLst>
                    <a:ext uri="{FF2B5EF4-FFF2-40B4-BE49-F238E27FC236}">
                      <a16:creationId xmlns:a16="http://schemas.microsoft.com/office/drawing/2014/main" id="{46AD121F-1118-4EAD-A8D6-AB85A240E8D7}"/>
                    </a:ext>
                  </a:extLst>
                </p:cNvPr>
                <p:cNvPicPr>
                  <a:picLocks noChangeAspect="1"/>
                </p:cNvPicPr>
                <p:nvPr/>
              </p:nvPicPr>
              <p:blipFill>
                <a:blip r:embed="rId5"/>
                <a:stretch>
                  <a:fillRect/>
                </a:stretch>
              </p:blipFill>
              <p:spPr>
                <a:xfrm>
                  <a:off x="4914517" y="2714541"/>
                  <a:ext cx="537958" cy="109584"/>
                </a:xfrm>
                <a:prstGeom prst="rect">
                  <a:avLst/>
                </a:prstGeom>
              </p:spPr>
            </p:pic>
          </p:grpSp>
          <p:cxnSp>
            <p:nvCxnSpPr>
              <p:cNvPr id="254" name="Straight Connector 33">
                <a:extLst>
                  <a:ext uri="{FF2B5EF4-FFF2-40B4-BE49-F238E27FC236}">
                    <a16:creationId xmlns:a16="http://schemas.microsoft.com/office/drawing/2014/main" id="{C97C7029-86CA-470C-B3FF-47B7639EF0D5}"/>
                  </a:ext>
                </a:extLst>
              </p:cNvPr>
              <p:cNvCxnSpPr>
                <a:cxnSpLocks/>
              </p:cNvCxnSpPr>
              <p:nvPr/>
            </p:nvCxnSpPr>
            <p:spPr>
              <a:xfrm flipV="1">
                <a:off x="2585652" y="4129587"/>
                <a:ext cx="2554094" cy="292"/>
              </a:xfrm>
              <a:prstGeom prst="line">
                <a:avLst/>
              </a:prstGeom>
              <a:noFill/>
              <a:ln w="25400" cap="flat" cmpd="sng" algn="ctr">
                <a:solidFill>
                  <a:srgbClr val="004D64"/>
                </a:solidFill>
                <a:prstDash val="dash"/>
                <a:miter lim="800000"/>
              </a:ln>
              <a:effectLst/>
            </p:spPr>
          </p:cxnSp>
        </p:grpSp>
      </p:grpSp>
      <p:grpSp>
        <p:nvGrpSpPr>
          <p:cNvPr id="269" name="群組 268"/>
          <p:cNvGrpSpPr/>
          <p:nvPr/>
        </p:nvGrpSpPr>
        <p:grpSpPr>
          <a:xfrm>
            <a:off x="587576" y="3508431"/>
            <a:ext cx="6399859" cy="2716714"/>
            <a:chOff x="4392003" y="2832813"/>
            <a:chExt cx="6399859" cy="2716714"/>
          </a:xfrm>
        </p:grpSpPr>
        <p:pic>
          <p:nvPicPr>
            <p:cNvPr id="270" name="Picture 23" descr="A close up of a logo&#10;&#10;Description automatically generated">
              <a:extLst>
                <a:ext uri="{FF2B5EF4-FFF2-40B4-BE49-F238E27FC236}">
                  <a16:creationId xmlns:a16="http://schemas.microsoft.com/office/drawing/2014/main" id="{D911DCA3-2D5B-4C0B-8DD6-5651AF522996}"/>
                </a:ext>
              </a:extLst>
            </p:cNvPr>
            <p:cNvPicPr>
              <a:picLocks noChangeAspect="1"/>
            </p:cNvPicPr>
            <p:nvPr/>
          </p:nvPicPr>
          <p:blipFill rotWithShape="1">
            <a:blip r:embed="rId6">
              <a:clrChange>
                <a:clrFrom>
                  <a:srgbClr val="F8F8F8"/>
                </a:clrFrom>
                <a:clrTo>
                  <a:srgbClr val="F8F8F8">
                    <a:alpha val="0"/>
                  </a:srgbClr>
                </a:clrTo>
              </a:clrChange>
              <a:duotone>
                <a:srgbClr val="004D64">
                  <a:shade val="45000"/>
                  <a:satMod val="135000"/>
                </a:srgbClr>
                <a:prstClr val="white"/>
              </a:duotone>
              <a:extLst>
                <a:ext uri="{28A0092B-C50C-407E-A947-70E740481C1C}">
                  <a14:useLocalDpi xmlns:a14="http://schemas.microsoft.com/office/drawing/2010/main" val="0"/>
                </a:ext>
              </a:extLst>
            </a:blip>
            <a:srcRect t="14685" r="11893" b="14290"/>
            <a:stretch/>
          </p:blipFill>
          <p:spPr>
            <a:xfrm>
              <a:off x="4823078" y="4828790"/>
              <a:ext cx="686294" cy="442024"/>
            </a:xfrm>
            <a:prstGeom prst="rect">
              <a:avLst/>
            </a:prstGeom>
          </p:spPr>
        </p:pic>
        <p:pic>
          <p:nvPicPr>
            <p:cNvPr id="271" name="Picture 16">
              <a:extLst>
                <a:ext uri="{FF2B5EF4-FFF2-40B4-BE49-F238E27FC236}">
                  <a16:creationId xmlns:a16="http://schemas.microsoft.com/office/drawing/2014/main" id="{8C0E150E-FFA1-4096-85A6-A81FDF297FB6}"/>
                </a:ext>
              </a:extLst>
            </p:cNvPr>
            <p:cNvPicPr>
              <a:picLocks noChangeAspect="1"/>
            </p:cNvPicPr>
            <p:nvPr/>
          </p:nvPicPr>
          <p:blipFill>
            <a:blip r:embed="rId7" cstate="hqprint">
              <a:duotone>
                <a:srgbClr val="004D64">
                  <a:shade val="45000"/>
                  <a:satMod val="135000"/>
                </a:srgbClr>
                <a:prstClr val="white"/>
              </a:duotone>
              <a:extLst>
                <a:ext uri="{28A0092B-C50C-407E-A947-70E740481C1C}">
                  <a14:useLocalDpi xmlns:a14="http://schemas.microsoft.com/office/drawing/2010/main" val="0"/>
                </a:ext>
              </a:extLst>
            </a:blip>
            <a:stretch>
              <a:fillRect/>
            </a:stretch>
          </p:blipFill>
          <p:spPr>
            <a:xfrm>
              <a:off x="5864229" y="4818640"/>
              <a:ext cx="404517" cy="399261"/>
            </a:xfrm>
            <a:prstGeom prst="rect">
              <a:avLst/>
            </a:prstGeom>
          </p:spPr>
        </p:pic>
        <p:pic>
          <p:nvPicPr>
            <p:cNvPr id="272" name="Picture 27">
              <a:extLst>
                <a:ext uri="{FF2B5EF4-FFF2-40B4-BE49-F238E27FC236}">
                  <a16:creationId xmlns:a16="http://schemas.microsoft.com/office/drawing/2014/main" id="{889380CE-4ED8-4BC1-8617-E38F14614C01}"/>
                </a:ext>
              </a:extLst>
            </p:cNvPr>
            <p:cNvPicPr>
              <a:picLocks noChangeAspect="1"/>
            </p:cNvPicPr>
            <p:nvPr/>
          </p:nvPicPr>
          <p:blipFill>
            <a:blip r:embed="rId8" cstate="hqprint">
              <a:duotone>
                <a:srgbClr val="004D64">
                  <a:shade val="45000"/>
                  <a:satMod val="135000"/>
                </a:srgbClr>
                <a:prstClr val="white"/>
              </a:duotone>
              <a:extLst>
                <a:ext uri="{28A0092B-C50C-407E-A947-70E740481C1C}">
                  <a14:useLocalDpi xmlns:a14="http://schemas.microsoft.com/office/drawing/2010/main" val="0"/>
                </a:ext>
              </a:extLst>
            </a:blip>
            <a:stretch>
              <a:fillRect/>
            </a:stretch>
          </p:blipFill>
          <p:spPr>
            <a:xfrm>
              <a:off x="6605203" y="4793332"/>
              <a:ext cx="397070" cy="424569"/>
            </a:xfrm>
            <a:prstGeom prst="rect">
              <a:avLst/>
            </a:prstGeom>
          </p:spPr>
        </p:pic>
        <p:pic>
          <p:nvPicPr>
            <p:cNvPr id="273" name="Picture 21" descr="A picture containing clipart&#10;&#10;Description automatically generated">
              <a:extLst>
                <a:ext uri="{FF2B5EF4-FFF2-40B4-BE49-F238E27FC236}">
                  <a16:creationId xmlns:a16="http://schemas.microsoft.com/office/drawing/2014/main" id="{6B1D7E4A-2A93-4509-9D16-14EAC99C841B}"/>
                </a:ext>
              </a:extLst>
            </p:cNvPr>
            <p:cNvPicPr>
              <a:picLocks noChangeAspect="1"/>
            </p:cNvPicPr>
            <p:nvPr/>
          </p:nvPicPr>
          <p:blipFill>
            <a:blip r:embed="rId9" cstate="hqprint">
              <a:duotone>
                <a:srgbClr val="004D64">
                  <a:shade val="45000"/>
                  <a:satMod val="135000"/>
                </a:srgbClr>
                <a:prstClr val="white"/>
              </a:duotone>
              <a:extLst>
                <a:ext uri="{28A0092B-C50C-407E-A947-70E740481C1C}">
                  <a14:useLocalDpi xmlns:a14="http://schemas.microsoft.com/office/drawing/2010/main" val="0"/>
                </a:ext>
              </a:extLst>
            </a:blip>
            <a:stretch>
              <a:fillRect/>
            </a:stretch>
          </p:blipFill>
          <p:spPr>
            <a:xfrm flipV="1">
              <a:off x="9139012" y="4782641"/>
              <a:ext cx="395736" cy="423143"/>
            </a:xfrm>
            <a:prstGeom prst="rect">
              <a:avLst/>
            </a:prstGeom>
          </p:spPr>
        </p:pic>
        <p:pic>
          <p:nvPicPr>
            <p:cNvPr id="274" name="Picture 31">
              <a:extLst>
                <a:ext uri="{FF2B5EF4-FFF2-40B4-BE49-F238E27FC236}">
                  <a16:creationId xmlns:a16="http://schemas.microsoft.com/office/drawing/2014/main" id="{E5269909-D8CF-4668-B0D5-5998ACF2B82F}"/>
                </a:ext>
              </a:extLst>
            </p:cNvPr>
            <p:cNvPicPr>
              <a:picLocks noChangeAspect="1"/>
            </p:cNvPicPr>
            <p:nvPr/>
          </p:nvPicPr>
          <p:blipFill>
            <a:blip r:embed="rId10" cstate="hqprint">
              <a:duotone>
                <a:srgbClr val="004D64">
                  <a:shade val="45000"/>
                  <a:satMod val="135000"/>
                </a:srgbClr>
                <a:prstClr val="white"/>
              </a:duotone>
              <a:extLst>
                <a:ext uri="{28A0092B-C50C-407E-A947-70E740481C1C}">
                  <a14:useLocalDpi xmlns:a14="http://schemas.microsoft.com/office/drawing/2010/main" val="0"/>
                </a:ext>
              </a:extLst>
            </a:blip>
            <a:stretch>
              <a:fillRect/>
            </a:stretch>
          </p:blipFill>
          <p:spPr>
            <a:xfrm>
              <a:off x="8135673" y="4804816"/>
              <a:ext cx="425975" cy="455476"/>
            </a:xfrm>
            <a:prstGeom prst="rect">
              <a:avLst/>
            </a:prstGeom>
          </p:spPr>
        </p:pic>
        <p:sp>
          <p:nvSpPr>
            <p:cNvPr id="276" name="Rectangle 109">
              <a:extLst>
                <a:ext uri="{FF2B5EF4-FFF2-40B4-BE49-F238E27FC236}">
                  <a16:creationId xmlns:a16="http://schemas.microsoft.com/office/drawing/2014/main" id="{8999A44A-DD41-42AD-A283-348B262B49A2}"/>
                </a:ext>
              </a:extLst>
            </p:cNvPr>
            <p:cNvSpPr/>
            <p:nvPr/>
          </p:nvSpPr>
          <p:spPr>
            <a:xfrm>
              <a:off x="4392003" y="4716549"/>
              <a:ext cx="5625375" cy="832978"/>
            </a:xfrm>
            <a:prstGeom prst="rect">
              <a:avLst/>
            </a:prstGeom>
            <a:noFill/>
            <a:ln w="12700" cap="flat" cmpd="sng" algn="ctr">
              <a:solidFill>
                <a:srgbClr val="004D64">
                  <a:shade val="5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effectLst/>
                <a:uLnTx/>
                <a:uFillTx/>
                <a:latin typeface="Corbel" panose="020B0503020204020204"/>
                <a:ea typeface="+mn-ea"/>
                <a:cs typeface="+mn-cs"/>
              </a:endParaRPr>
            </a:p>
          </p:txBody>
        </p:sp>
        <p:pic>
          <p:nvPicPr>
            <p:cNvPr id="277" name="Picture 34" descr="A close up of a logo&#10;&#10;Description automatically generated">
              <a:extLst>
                <a:ext uri="{FF2B5EF4-FFF2-40B4-BE49-F238E27FC236}">
                  <a16:creationId xmlns:a16="http://schemas.microsoft.com/office/drawing/2014/main" id="{6698996B-42EB-493C-9AB6-B70B48F0E091}"/>
                </a:ext>
              </a:extLst>
            </p:cNvPr>
            <p:cNvPicPr>
              <a:picLocks noChangeAspect="1"/>
            </p:cNvPicPr>
            <p:nvPr/>
          </p:nvPicPr>
          <p:blipFill>
            <a:blip r:embed="rId11" cstate="hqprint">
              <a:clrChange>
                <a:clrFrom>
                  <a:srgbClr val="FFFFFF"/>
                </a:clrFrom>
                <a:clrTo>
                  <a:srgbClr val="FFFFFF">
                    <a:alpha val="0"/>
                  </a:srgbClr>
                </a:clrTo>
              </a:clrChange>
              <a:duotone>
                <a:srgbClr val="004D64">
                  <a:shade val="45000"/>
                  <a:satMod val="135000"/>
                </a:srgbClr>
                <a:prstClr val="white"/>
              </a:duotone>
              <a:extLst>
                <a:ext uri="{28A0092B-C50C-407E-A947-70E740481C1C}">
                  <a14:useLocalDpi xmlns:a14="http://schemas.microsoft.com/office/drawing/2010/main" val="0"/>
                </a:ext>
              </a:extLst>
            </a:blip>
            <a:stretch>
              <a:fillRect/>
            </a:stretch>
          </p:blipFill>
          <p:spPr>
            <a:xfrm>
              <a:off x="7413771" y="4808946"/>
              <a:ext cx="345586" cy="369521"/>
            </a:xfrm>
            <a:prstGeom prst="rect">
              <a:avLst/>
            </a:prstGeom>
          </p:spPr>
        </p:pic>
        <p:sp>
          <p:nvSpPr>
            <p:cNvPr id="278" name="TextBox 155">
              <a:extLst>
                <a:ext uri="{FF2B5EF4-FFF2-40B4-BE49-F238E27FC236}">
                  <a16:creationId xmlns:a16="http://schemas.microsoft.com/office/drawing/2014/main" id="{FA68760E-8898-4C48-B688-0446770D2A7F}"/>
                </a:ext>
              </a:extLst>
            </p:cNvPr>
            <p:cNvSpPr txBox="1"/>
            <p:nvPr/>
          </p:nvSpPr>
          <p:spPr>
            <a:xfrm>
              <a:off x="4565565" y="5197197"/>
              <a:ext cx="1109316" cy="261610"/>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effectLst/>
                  <a:uLnTx/>
                  <a:uFillTx/>
                  <a:latin typeface="Corbel" panose="020B0503020204020204"/>
                </a:rPr>
                <a:t>Digital Camera</a:t>
              </a:r>
            </a:p>
          </p:txBody>
        </p:sp>
        <p:sp>
          <p:nvSpPr>
            <p:cNvPr id="279" name="TextBox 156">
              <a:extLst>
                <a:ext uri="{FF2B5EF4-FFF2-40B4-BE49-F238E27FC236}">
                  <a16:creationId xmlns:a16="http://schemas.microsoft.com/office/drawing/2014/main" id="{E1096EF1-F3B2-4833-B1E8-E13538C2359C}"/>
                </a:ext>
              </a:extLst>
            </p:cNvPr>
            <p:cNvSpPr txBox="1"/>
            <p:nvPr/>
          </p:nvSpPr>
          <p:spPr>
            <a:xfrm>
              <a:off x="5812252" y="5205784"/>
              <a:ext cx="567645" cy="261610"/>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effectLst/>
                  <a:uLnTx/>
                  <a:uFillTx/>
                  <a:latin typeface="Corbel" panose="020B0503020204020204"/>
                </a:rPr>
                <a:t>RFID</a:t>
              </a:r>
            </a:p>
          </p:txBody>
        </p:sp>
        <p:sp>
          <p:nvSpPr>
            <p:cNvPr id="280" name="TextBox 157">
              <a:extLst>
                <a:ext uri="{FF2B5EF4-FFF2-40B4-BE49-F238E27FC236}">
                  <a16:creationId xmlns:a16="http://schemas.microsoft.com/office/drawing/2014/main" id="{2919FC67-CEFF-4821-829E-330D6F7358C2}"/>
                </a:ext>
              </a:extLst>
            </p:cNvPr>
            <p:cNvSpPr txBox="1"/>
            <p:nvPr/>
          </p:nvSpPr>
          <p:spPr>
            <a:xfrm>
              <a:off x="6404389" y="5197197"/>
              <a:ext cx="1027340" cy="261610"/>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effectLst/>
                  <a:uLnTx/>
                  <a:uFillTx/>
                  <a:latin typeface="Corbel" panose="020B0503020204020204"/>
                </a:rPr>
                <a:t>Card Reader</a:t>
              </a:r>
            </a:p>
          </p:txBody>
        </p:sp>
        <p:sp>
          <p:nvSpPr>
            <p:cNvPr id="281" name="TextBox 158">
              <a:extLst>
                <a:ext uri="{FF2B5EF4-FFF2-40B4-BE49-F238E27FC236}">
                  <a16:creationId xmlns:a16="http://schemas.microsoft.com/office/drawing/2014/main" id="{25D72CCD-2DAC-48FB-AB8E-5E88203669F6}"/>
                </a:ext>
              </a:extLst>
            </p:cNvPr>
            <p:cNvSpPr txBox="1"/>
            <p:nvPr/>
          </p:nvSpPr>
          <p:spPr>
            <a:xfrm>
              <a:off x="7313431" y="5197197"/>
              <a:ext cx="552519" cy="261610"/>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effectLst/>
                  <a:uLnTx/>
                  <a:uFillTx/>
                  <a:latin typeface="Corbel" panose="020B0503020204020204"/>
                </a:rPr>
                <a:t>HVAC</a:t>
              </a:r>
            </a:p>
          </p:txBody>
        </p:sp>
        <p:sp>
          <p:nvSpPr>
            <p:cNvPr id="282" name="TextBox 159">
              <a:extLst>
                <a:ext uri="{FF2B5EF4-FFF2-40B4-BE49-F238E27FC236}">
                  <a16:creationId xmlns:a16="http://schemas.microsoft.com/office/drawing/2014/main" id="{8B2FFDEE-E536-4387-B0F8-EB3798B48E7F}"/>
                </a:ext>
              </a:extLst>
            </p:cNvPr>
            <p:cNvSpPr txBox="1"/>
            <p:nvPr/>
          </p:nvSpPr>
          <p:spPr>
            <a:xfrm>
              <a:off x="7827771" y="5183304"/>
              <a:ext cx="958371" cy="261610"/>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effectLst/>
                  <a:uLnTx/>
                  <a:uFillTx/>
                  <a:latin typeface="Corbel" panose="020B0503020204020204"/>
                </a:rPr>
                <a:t>Temperature</a:t>
              </a:r>
            </a:p>
          </p:txBody>
        </p:sp>
        <p:sp>
          <p:nvSpPr>
            <p:cNvPr id="283" name="TextBox 160">
              <a:extLst>
                <a:ext uri="{FF2B5EF4-FFF2-40B4-BE49-F238E27FC236}">
                  <a16:creationId xmlns:a16="http://schemas.microsoft.com/office/drawing/2014/main" id="{BC5E96DA-1633-4C58-BFD2-6D42A89C1D08}"/>
                </a:ext>
              </a:extLst>
            </p:cNvPr>
            <p:cNvSpPr txBox="1"/>
            <p:nvPr/>
          </p:nvSpPr>
          <p:spPr>
            <a:xfrm>
              <a:off x="8702819" y="5173608"/>
              <a:ext cx="1432868" cy="261610"/>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effectLst/>
                  <a:uLnTx/>
                  <a:uFillTx/>
                  <a:latin typeface="Corbel" panose="020B0503020204020204"/>
                </a:rPr>
                <a:t>Lighting Controller</a:t>
              </a:r>
            </a:p>
          </p:txBody>
        </p:sp>
        <p:sp>
          <p:nvSpPr>
            <p:cNvPr id="284" name="TextBox 53">
              <a:extLst>
                <a:ext uri="{FF2B5EF4-FFF2-40B4-BE49-F238E27FC236}">
                  <a16:creationId xmlns:a16="http://schemas.microsoft.com/office/drawing/2014/main" id="{AF428288-ADEF-423C-A747-AC2783969CC8}"/>
                </a:ext>
              </a:extLst>
            </p:cNvPr>
            <p:cNvSpPr txBox="1"/>
            <p:nvPr/>
          </p:nvSpPr>
          <p:spPr>
            <a:xfrm>
              <a:off x="7774293" y="4109240"/>
              <a:ext cx="3017569" cy="461665"/>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effectLst/>
                  <a:uLnTx/>
                  <a:uFillTx/>
                  <a:latin typeface="Corbel" panose="020B0503020204020204"/>
                </a:rPr>
                <a:t>Dell 3000 and 5000 Series </a:t>
              </a:r>
            </a:p>
            <a:p>
              <a:pPr marL="0" marR="0" lvl="0" indent="0" defTabSz="4572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effectLst/>
                  <a:uLnTx/>
                  <a:uFillTx/>
                  <a:latin typeface="Corbel" panose="020B0503020204020204"/>
                </a:rPr>
                <a:t>     Edge Gateways</a:t>
              </a:r>
            </a:p>
          </p:txBody>
        </p:sp>
        <p:grpSp>
          <p:nvGrpSpPr>
            <p:cNvPr id="285" name="群組 284"/>
            <p:cNvGrpSpPr/>
            <p:nvPr/>
          </p:nvGrpSpPr>
          <p:grpSpPr>
            <a:xfrm>
              <a:off x="4439816" y="2832813"/>
              <a:ext cx="5400601" cy="1725411"/>
              <a:chOff x="4439816" y="2832813"/>
              <a:chExt cx="5400601" cy="1725411"/>
            </a:xfrm>
          </p:grpSpPr>
          <p:sp>
            <p:nvSpPr>
              <p:cNvPr id="286" name="Rectangle 12">
                <a:extLst>
                  <a:ext uri="{FF2B5EF4-FFF2-40B4-BE49-F238E27FC236}">
                    <a16:creationId xmlns:a16="http://schemas.microsoft.com/office/drawing/2014/main" id="{C6D1CFBE-F53C-4856-9E54-1CBBBCE8F1A2}"/>
                  </a:ext>
                </a:extLst>
              </p:cNvPr>
              <p:cNvSpPr/>
              <p:nvPr/>
            </p:nvSpPr>
            <p:spPr>
              <a:xfrm>
                <a:off x="7373793" y="2832813"/>
                <a:ext cx="2466624" cy="1725411"/>
              </a:xfrm>
              <a:prstGeom prst="rect">
                <a:avLst/>
              </a:prstGeom>
              <a:noFill/>
              <a:ln w="12700" cap="flat" cmpd="sng" algn="ctr">
                <a:solidFill>
                  <a:srgbClr val="004D64">
                    <a:shade val="5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effectLst/>
                  <a:uLnTx/>
                  <a:uFillTx/>
                  <a:latin typeface="Corbel" panose="020B0503020204020204"/>
                  <a:ea typeface="+mn-ea"/>
                  <a:cs typeface="+mn-cs"/>
                </a:endParaRPr>
              </a:p>
            </p:txBody>
          </p:sp>
          <p:sp>
            <p:nvSpPr>
              <p:cNvPr id="288" name="Rectangle 19">
                <a:extLst>
                  <a:ext uri="{FF2B5EF4-FFF2-40B4-BE49-F238E27FC236}">
                    <a16:creationId xmlns:a16="http://schemas.microsoft.com/office/drawing/2014/main" id="{1B54A85F-431C-42AB-8C86-B3EA0F257BD1}"/>
                  </a:ext>
                </a:extLst>
              </p:cNvPr>
              <p:cNvSpPr/>
              <p:nvPr/>
            </p:nvSpPr>
            <p:spPr>
              <a:xfrm>
                <a:off x="4439816" y="2832813"/>
                <a:ext cx="2360232" cy="1725411"/>
              </a:xfrm>
              <a:prstGeom prst="rect">
                <a:avLst/>
              </a:prstGeom>
              <a:noFill/>
              <a:ln w="12700" cap="flat" cmpd="sng" algn="ctr">
                <a:solidFill>
                  <a:srgbClr val="004D64">
                    <a:shade val="5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effectLst/>
                  <a:uLnTx/>
                  <a:uFillTx/>
                  <a:latin typeface="Corbel" panose="020B0503020204020204"/>
                  <a:ea typeface="+mn-ea"/>
                  <a:cs typeface="+mn-cs"/>
                </a:endParaRPr>
              </a:p>
            </p:txBody>
          </p:sp>
          <p:sp>
            <p:nvSpPr>
              <p:cNvPr id="290" name="TextBox 51">
                <a:extLst>
                  <a:ext uri="{FF2B5EF4-FFF2-40B4-BE49-F238E27FC236}">
                    <a16:creationId xmlns:a16="http://schemas.microsoft.com/office/drawing/2014/main" id="{671EC664-1307-48DC-9B3C-A2A29BE6F473}"/>
                  </a:ext>
                </a:extLst>
              </p:cNvPr>
              <p:cNvSpPr txBox="1"/>
              <p:nvPr/>
            </p:nvSpPr>
            <p:spPr>
              <a:xfrm>
                <a:off x="5161285" y="2915029"/>
                <a:ext cx="1614942" cy="276999"/>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effectLst/>
                    <a:uLnTx/>
                    <a:uFillTx/>
                    <a:latin typeface="Corbel" panose="020B0503020204020204"/>
                  </a:rPr>
                  <a:t>IoT Edge Platform</a:t>
                </a:r>
              </a:p>
            </p:txBody>
          </p:sp>
          <p:sp>
            <p:nvSpPr>
              <p:cNvPr id="291" name="TextBox 52">
                <a:extLst>
                  <a:ext uri="{FF2B5EF4-FFF2-40B4-BE49-F238E27FC236}">
                    <a16:creationId xmlns:a16="http://schemas.microsoft.com/office/drawing/2014/main" id="{931FBFEF-74FA-4878-8E62-285E5457FBF2}"/>
                  </a:ext>
                </a:extLst>
              </p:cNvPr>
              <p:cNvSpPr txBox="1"/>
              <p:nvPr/>
            </p:nvSpPr>
            <p:spPr>
              <a:xfrm>
                <a:off x="8124122" y="2907459"/>
                <a:ext cx="1623905" cy="276999"/>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effectLst/>
                    <a:uLnTx/>
                    <a:uFillTx/>
                    <a:latin typeface="Corbel" panose="020B0503020204020204"/>
                  </a:rPr>
                  <a:t>IoT Edge Platform</a:t>
                </a:r>
              </a:p>
            </p:txBody>
          </p:sp>
          <p:pic>
            <p:nvPicPr>
              <p:cNvPr id="292" name="Picture 112">
                <a:extLst>
                  <a:ext uri="{FF2B5EF4-FFF2-40B4-BE49-F238E27FC236}">
                    <a16:creationId xmlns:a16="http://schemas.microsoft.com/office/drawing/2014/main" id="{B939C2E7-1929-43AA-8F08-7197CE353F4A}"/>
                  </a:ext>
                </a:extLst>
              </p:cNvPr>
              <p:cNvPicPr>
                <a:picLocks noChangeAspect="1"/>
              </p:cNvPicPr>
              <p:nvPr/>
            </p:nvPicPr>
            <p:blipFill rotWithShape="1">
              <a:blip r:embed="rId12" cstate="email">
                <a:extLst>
                  <a:ext uri="{28A0092B-C50C-407E-A947-70E740481C1C}">
                    <a14:useLocalDpi xmlns:a14="http://schemas.microsoft.com/office/drawing/2010/main"/>
                  </a:ext>
                </a:extLst>
              </a:blip>
              <a:srcRect l="82973" t="24067" r="11598" b="68208"/>
              <a:stretch/>
            </p:blipFill>
            <p:spPr>
              <a:xfrm>
                <a:off x="6136229" y="3223207"/>
                <a:ext cx="302880" cy="200080"/>
              </a:xfrm>
              <a:prstGeom prst="rect">
                <a:avLst/>
              </a:prstGeom>
            </p:spPr>
          </p:pic>
          <p:pic>
            <p:nvPicPr>
              <p:cNvPr id="293" name="Picture 113">
                <a:extLst>
                  <a:ext uri="{FF2B5EF4-FFF2-40B4-BE49-F238E27FC236}">
                    <a16:creationId xmlns:a16="http://schemas.microsoft.com/office/drawing/2014/main" id="{DE1F094C-DCB0-42C0-ADC2-9CA56172DD3A}"/>
                  </a:ext>
                </a:extLst>
              </p:cNvPr>
              <p:cNvPicPr>
                <a:picLocks noChangeAspect="1"/>
              </p:cNvPicPr>
              <p:nvPr/>
            </p:nvPicPr>
            <p:blipFill rotWithShape="1">
              <a:blip r:embed="rId12" cstate="email">
                <a:extLst>
                  <a:ext uri="{28A0092B-C50C-407E-A947-70E740481C1C}">
                    <a14:useLocalDpi xmlns:a14="http://schemas.microsoft.com/office/drawing/2010/main"/>
                  </a:ext>
                </a:extLst>
              </a:blip>
              <a:srcRect l="82973" t="59827" r="11598" b="33238"/>
              <a:stretch/>
            </p:blipFill>
            <p:spPr>
              <a:xfrm>
                <a:off x="5339160" y="3197943"/>
                <a:ext cx="343277" cy="203578"/>
              </a:xfrm>
              <a:prstGeom prst="rect">
                <a:avLst/>
              </a:prstGeom>
            </p:spPr>
          </p:pic>
          <p:pic>
            <p:nvPicPr>
              <p:cNvPr id="294" name="Picture 114">
                <a:extLst>
                  <a:ext uri="{FF2B5EF4-FFF2-40B4-BE49-F238E27FC236}">
                    <a16:creationId xmlns:a16="http://schemas.microsoft.com/office/drawing/2014/main" id="{ECAB3CB8-6E24-4384-B3F9-72C7E31D4111}"/>
                  </a:ext>
                </a:extLst>
              </p:cNvPr>
              <p:cNvPicPr>
                <a:picLocks noChangeAspect="1"/>
              </p:cNvPicPr>
              <p:nvPr/>
            </p:nvPicPr>
            <p:blipFill rotWithShape="1">
              <a:blip r:embed="rId12" cstate="email">
                <a:extLst>
                  <a:ext uri="{28A0092B-C50C-407E-A947-70E740481C1C}">
                    <a14:useLocalDpi xmlns:a14="http://schemas.microsoft.com/office/drawing/2010/main"/>
                  </a:ext>
                </a:extLst>
              </a:blip>
              <a:srcRect l="83549" t="67289" r="11818" b="24769"/>
              <a:stretch/>
            </p:blipFill>
            <p:spPr>
              <a:xfrm>
                <a:off x="5579114" y="3158579"/>
                <a:ext cx="302880" cy="241033"/>
              </a:xfrm>
              <a:prstGeom prst="rect">
                <a:avLst/>
              </a:prstGeom>
            </p:spPr>
          </p:pic>
          <p:pic>
            <p:nvPicPr>
              <p:cNvPr id="295" name="Picture 115">
                <a:extLst>
                  <a:ext uri="{FF2B5EF4-FFF2-40B4-BE49-F238E27FC236}">
                    <a16:creationId xmlns:a16="http://schemas.microsoft.com/office/drawing/2014/main" id="{6CA526B4-6FAF-46E3-A4B8-79EEAB073AE6}"/>
                  </a:ext>
                </a:extLst>
              </p:cNvPr>
              <p:cNvPicPr>
                <a:picLocks noChangeAspect="1"/>
              </p:cNvPicPr>
              <p:nvPr/>
            </p:nvPicPr>
            <p:blipFill rotWithShape="1">
              <a:blip r:embed="rId12" cstate="email">
                <a:extLst>
                  <a:ext uri="{28A0092B-C50C-407E-A947-70E740481C1C}">
                    <a14:useLocalDpi xmlns:a14="http://schemas.microsoft.com/office/drawing/2010/main"/>
                  </a:ext>
                </a:extLst>
              </a:blip>
              <a:srcRect l="82973" t="41805" r="11598" b="50944"/>
              <a:stretch/>
            </p:blipFill>
            <p:spPr>
              <a:xfrm>
                <a:off x="5834644" y="3182879"/>
                <a:ext cx="387721" cy="240407"/>
              </a:xfrm>
              <a:prstGeom prst="rect">
                <a:avLst/>
              </a:prstGeom>
            </p:spPr>
          </p:pic>
          <p:pic>
            <p:nvPicPr>
              <p:cNvPr id="296" name="Picture 116">
                <a:extLst>
                  <a:ext uri="{FF2B5EF4-FFF2-40B4-BE49-F238E27FC236}">
                    <a16:creationId xmlns:a16="http://schemas.microsoft.com/office/drawing/2014/main" id="{E81FD522-AEA8-4A3D-A721-E908AA2D0C35}"/>
                  </a:ext>
                </a:extLst>
              </p:cNvPr>
              <p:cNvPicPr>
                <a:picLocks noChangeAspect="1"/>
              </p:cNvPicPr>
              <p:nvPr/>
            </p:nvPicPr>
            <p:blipFill rotWithShape="1">
              <a:blip r:embed="rId12" cstate="email">
                <a:extLst>
                  <a:ext uri="{28A0092B-C50C-407E-A947-70E740481C1C}">
                    <a14:useLocalDpi xmlns:a14="http://schemas.microsoft.com/office/drawing/2010/main"/>
                  </a:ext>
                </a:extLst>
              </a:blip>
              <a:srcRect l="82973" t="24067" r="11598" b="68208"/>
              <a:stretch/>
            </p:blipFill>
            <p:spPr>
              <a:xfrm>
                <a:off x="9060969" y="3209414"/>
                <a:ext cx="302880" cy="200080"/>
              </a:xfrm>
              <a:prstGeom prst="rect">
                <a:avLst/>
              </a:prstGeom>
            </p:spPr>
          </p:pic>
          <p:pic>
            <p:nvPicPr>
              <p:cNvPr id="297" name="Picture 117">
                <a:extLst>
                  <a:ext uri="{FF2B5EF4-FFF2-40B4-BE49-F238E27FC236}">
                    <a16:creationId xmlns:a16="http://schemas.microsoft.com/office/drawing/2014/main" id="{9AB8D234-14D5-4FF5-AF32-7775841B4C89}"/>
                  </a:ext>
                </a:extLst>
              </p:cNvPr>
              <p:cNvPicPr>
                <a:picLocks noChangeAspect="1"/>
              </p:cNvPicPr>
              <p:nvPr/>
            </p:nvPicPr>
            <p:blipFill rotWithShape="1">
              <a:blip r:embed="rId12" cstate="email">
                <a:extLst>
                  <a:ext uri="{28A0092B-C50C-407E-A947-70E740481C1C}">
                    <a14:useLocalDpi xmlns:a14="http://schemas.microsoft.com/office/drawing/2010/main"/>
                  </a:ext>
                </a:extLst>
              </a:blip>
              <a:srcRect l="82973" t="59827" r="11598" b="33238"/>
              <a:stretch/>
            </p:blipFill>
            <p:spPr>
              <a:xfrm>
                <a:off x="8263900" y="3184150"/>
                <a:ext cx="343277" cy="203578"/>
              </a:xfrm>
              <a:prstGeom prst="rect">
                <a:avLst/>
              </a:prstGeom>
            </p:spPr>
          </p:pic>
          <p:pic>
            <p:nvPicPr>
              <p:cNvPr id="298" name="Picture 118">
                <a:extLst>
                  <a:ext uri="{FF2B5EF4-FFF2-40B4-BE49-F238E27FC236}">
                    <a16:creationId xmlns:a16="http://schemas.microsoft.com/office/drawing/2014/main" id="{426B45FD-ECE3-4CC5-9C3F-C8451EC2F77B}"/>
                  </a:ext>
                </a:extLst>
              </p:cNvPr>
              <p:cNvPicPr>
                <a:picLocks noChangeAspect="1"/>
              </p:cNvPicPr>
              <p:nvPr/>
            </p:nvPicPr>
            <p:blipFill rotWithShape="1">
              <a:blip r:embed="rId12" cstate="email">
                <a:extLst>
                  <a:ext uri="{28A0092B-C50C-407E-A947-70E740481C1C}">
                    <a14:useLocalDpi xmlns:a14="http://schemas.microsoft.com/office/drawing/2010/main"/>
                  </a:ext>
                </a:extLst>
              </a:blip>
              <a:srcRect l="83549" t="67289" r="11818" b="24769"/>
              <a:stretch/>
            </p:blipFill>
            <p:spPr>
              <a:xfrm>
                <a:off x="8503854" y="3144786"/>
                <a:ext cx="302880" cy="241033"/>
              </a:xfrm>
              <a:prstGeom prst="rect">
                <a:avLst/>
              </a:prstGeom>
            </p:spPr>
          </p:pic>
          <p:pic>
            <p:nvPicPr>
              <p:cNvPr id="299" name="Picture 119">
                <a:extLst>
                  <a:ext uri="{FF2B5EF4-FFF2-40B4-BE49-F238E27FC236}">
                    <a16:creationId xmlns:a16="http://schemas.microsoft.com/office/drawing/2014/main" id="{9195A28E-EEFD-468C-B715-A803384710DB}"/>
                  </a:ext>
                </a:extLst>
              </p:cNvPr>
              <p:cNvPicPr>
                <a:picLocks noChangeAspect="1"/>
              </p:cNvPicPr>
              <p:nvPr/>
            </p:nvPicPr>
            <p:blipFill rotWithShape="1">
              <a:blip r:embed="rId12" cstate="email">
                <a:extLst>
                  <a:ext uri="{28A0092B-C50C-407E-A947-70E740481C1C}">
                    <a14:useLocalDpi xmlns:a14="http://schemas.microsoft.com/office/drawing/2010/main"/>
                  </a:ext>
                </a:extLst>
              </a:blip>
              <a:srcRect l="82973" t="41805" r="11598" b="50944"/>
              <a:stretch/>
            </p:blipFill>
            <p:spPr>
              <a:xfrm>
                <a:off x="8759384" y="3169086"/>
                <a:ext cx="387721" cy="240407"/>
              </a:xfrm>
              <a:prstGeom prst="rect">
                <a:avLst/>
              </a:prstGeom>
            </p:spPr>
          </p:pic>
          <p:sp>
            <p:nvSpPr>
              <p:cNvPr id="300" name="Rectangle 120">
                <a:extLst>
                  <a:ext uri="{FF2B5EF4-FFF2-40B4-BE49-F238E27FC236}">
                    <a16:creationId xmlns:a16="http://schemas.microsoft.com/office/drawing/2014/main" id="{8BAACA62-3FB8-42B4-A6B8-9FBB1BDEA2CE}"/>
                  </a:ext>
                </a:extLst>
              </p:cNvPr>
              <p:cNvSpPr/>
              <p:nvPr/>
            </p:nvSpPr>
            <p:spPr>
              <a:xfrm>
                <a:off x="7586564" y="2951853"/>
                <a:ext cx="2127521" cy="497724"/>
              </a:xfrm>
              <a:prstGeom prst="rect">
                <a:avLst/>
              </a:prstGeom>
              <a:noFill/>
              <a:ln w="12700" cap="flat" cmpd="sng" algn="ctr">
                <a:solidFill>
                  <a:srgbClr val="004D64">
                    <a:shade val="5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effectLst/>
                  <a:uLnTx/>
                  <a:uFillTx/>
                  <a:latin typeface="Corbel" panose="020B0503020204020204"/>
                  <a:ea typeface="+mn-ea"/>
                  <a:cs typeface="+mn-cs"/>
                </a:endParaRPr>
              </a:p>
            </p:txBody>
          </p:sp>
          <p:sp>
            <p:nvSpPr>
              <p:cNvPr id="301" name="Rectangle 121">
                <a:extLst>
                  <a:ext uri="{FF2B5EF4-FFF2-40B4-BE49-F238E27FC236}">
                    <a16:creationId xmlns:a16="http://schemas.microsoft.com/office/drawing/2014/main" id="{23D79847-34BE-4BC8-933C-DFA0F0DB33D8}"/>
                  </a:ext>
                </a:extLst>
              </p:cNvPr>
              <p:cNvSpPr/>
              <p:nvPr/>
            </p:nvSpPr>
            <p:spPr>
              <a:xfrm>
                <a:off x="4547378" y="2951853"/>
                <a:ext cx="2127521" cy="497724"/>
              </a:xfrm>
              <a:prstGeom prst="rect">
                <a:avLst/>
              </a:prstGeom>
              <a:noFill/>
              <a:ln w="12700" cap="flat" cmpd="sng" algn="ctr">
                <a:solidFill>
                  <a:srgbClr val="004D64">
                    <a:shade val="5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effectLst/>
                  <a:uLnTx/>
                  <a:uFillTx/>
                  <a:latin typeface="Corbel" panose="020B0503020204020204"/>
                  <a:ea typeface="+mn-ea"/>
                  <a:cs typeface="+mn-cs"/>
                </a:endParaRPr>
              </a:p>
            </p:txBody>
          </p:sp>
          <p:sp>
            <p:nvSpPr>
              <p:cNvPr id="302" name="TextBox 123">
                <a:extLst>
                  <a:ext uri="{FF2B5EF4-FFF2-40B4-BE49-F238E27FC236}">
                    <a16:creationId xmlns:a16="http://schemas.microsoft.com/office/drawing/2014/main" id="{3166DD06-0809-4DB6-B1FB-28E59A4B388F}"/>
                  </a:ext>
                </a:extLst>
              </p:cNvPr>
              <p:cNvSpPr txBox="1"/>
              <p:nvPr/>
            </p:nvSpPr>
            <p:spPr>
              <a:xfrm>
                <a:off x="5281760" y="4255852"/>
                <a:ext cx="860844" cy="276999"/>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effectLst/>
                    <a:uLnTx/>
                    <a:uFillTx/>
                    <a:latin typeface="Corbel" panose="020B0503020204020204"/>
                  </a:rPr>
                  <a:t>HP MP9</a:t>
                </a:r>
              </a:p>
            </p:txBody>
          </p:sp>
          <p:pic>
            <p:nvPicPr>
              <p:cNvPr id="303" name="Picture 7">
                <a:extLst>
                  <a:ext uri="{FF2B5EF4-FFF2-40B4-BE49-F238E27FC236}">
                    <a16:creationId xmlns:a16="http://schemas.microsoft.com/office/drawing/2014/main" id="{23E28C3A-7F27-4424-87F5-E825F2D0922F}"/>
                  </a:ext>
                </a:extLst>
              </p:cNvPr>
              <p:cNvPicPr>
                <a:picLocks noChangeAspect="1"/>
              </p:cNvPicPr>
              <p:nvPr/>
            </p:nvPicPr>
            <p:blipFill rotWithShape="1">
              <a:blip r:embed="rId13"/>
              <a:srcRect r="6579"/>
              <a:stretch/>
            </p:blipFill>
            <p:spPr>
              <a:xfrm>
                <a:off x="7859200" y="3562311"/>
                <a:ext cx="615094" cy="546929"/>
              </a:xfrm>
              <a:prstGeom prst="rect">
                <a:avLst/>
              </a:prstGeom>
            </p:spPr>
          </p:pic>
          <p:pic>
            <p:nvPicPr>
              <p:cNvPr id="304" name="Picture 8">
                <a:extLst>
                  <a:ext uri="{FF2B5EF4-FFF2-40B4-BE49-F238E27FC236}">
                    <a16:creationId xmlns:a16="http://schemas.microsoft.com/office/drawing/2014/main" id="{71749FD1-4F63-4CD7-8641-D1C47BB2C8A3}"/>
                  </a:ext>
                </a:extLst>
              </p:cNvPr>
              <p:cNvPicPr>
                <a:picLocks noChangeAspect="1"/>
              </p:cNvPicPr>
              <p:nvPr/>
            </p:nvPicPr>
            <p:blipFill>
              <a:blip r:embed="rId14"/>
              <a:stretch>
                <a:fillRect/>
              </a:stretch>
            </p:blipFill>
            <p:spPr>
              <a:xfrm>
                <a:off x="8514710" y="3562311"/>
                <a:ext cx="945334" cy="583637"/>
              </a:xfrm>
              <a:prstGeom prst="rect">
                <a:avLst/>
              </a:prstGeom>
            </p:spPr>
          </p:pic>
          <p:pic>
            <p:nvPicPr>
              <p:cNvPr id="305" name="Picture 130" descr="A close up of a device&#10;&#10;Description automatically generated">
                <a:extLst>
                  <a:ext uri="{FF2B5EF4-FFF2-40B4-BE49-F238E27FC236}">
                    <a16:creationId xmlns:a16="http://schemas.microsoft.com/office/drawing/2014/main" id="{70D7ED29-6F8F-49EC-82E5-C404F8CC45DD}"/>
                  </a:ext>
                </a:extLst>
              </p:cNvPr>
              <p:cNvPicPr>
                <a:picLocks noChangeAspect="1"/>
              </p:cNvPicPr>
              <p:nvPr/>
            </p:nvPicPr>
            <p:blipFill rotWithShape="1">
              <a:blip r:embed="rId15">
                <a:extLst>
                  <a:ext uri="{28A0092B-C50C-407E-A947-70E740481C1C}">
                    <a14:useLocalDpi xmlns:a14="http://schemas.microsoft.com/office/drawing/2010/main" val="0"/>
                  </a:ext>
                </a:extLst>
              </a:blip>
              <a:srcRect b="21836"/>
              <a:stretch/>
            </p:blipFill>
            <p:spPr>
              <a:xfrm>
                <a:off x="4666666" y="3644362"/>
                <a:ext cx="1828139" cy="554487"/>
              </a:xfrm>
              <a:prstGeom prst="rect">
                <a:avLst/>
              </a:prstGeom>
            </p:spPr>
          </p:pic>
        </p:grpSp>
      </p:grpSp>
      <p:pic>
        <p:nvPicPr>
          <p:cNvPr id="307" name="圖片 306"/>
          <p:cNvPicPr>
            <a:picLocks noChangeAspect="1"/>
          </p:cNvPicPr>
          <p:nvPr/>
        </p:nvPicPr>
        <p:blipFill>
          <a:blip r:embed="rId16" cstate="hqprint">
            <a:extLst>
              <a:ext uri="{28A0092B-C50C-407E-A947-70E740481C1C}">
                <a14:useLocalDpi xmlns:a14="http://schemas.microsoft.com/office/drawing/2010/main" val="0"/>
              </a:ext>
            </a:extLst>
          </a:blip>
          <a:stretch>
            <a:fillRect/>
          </a:stretch>
        </p:blipFill>
        <p:spPr>
          <a:xfrm>
            <a:off x="2754775" y="4358126"/>
            <a:ext cx="1108381" cy="734303"/>
          </a:xfrm>
          <a:prstGeom prst="rect">
            <a:avLst/>
          </a:prstGeom>
        </p:spPr>
      </p:pic>
      <p:pic>
        <p:nvPicPr>
          <p:cNvPr id="310" name="Picture 2" descr="A drawing of a face&#10;&#10;Description automatically generated">
            <a:extLst>
              <a:ext uri="{FF2B5EF4-FFF2-40B4-BE49-F238E27FC236}">
                <a16:creationId xmlns:a16="http://schemas.microsoft.com/office/drawing/2014/main" id="{6CCDC9D0-817D-4527-A913-D0A6674D24D8}"/>
              </a:ext>
            </a:extLst>
          </p:cNvPr>
          <p:cNvPicPr>
            <a:picLocks noChangeAspect="1"/>
          </p:cNvPicPr>
          <p:nvPr/>
        </p:nvPicPr>
        <p:blipFill>
          <a:blip r:embed="rId17" cstate="hqprint">
            <a:extLst>
              <a:ext uri="{28A0092B-C50C-407E-A947-70E740481C1C}">
                <a14:useLocalDpi xmlns:a14="http://schemas.microsoft.com/office/drawing/2010/main" val="0"/>
              </a:ext>
            </a:extLst>
          </a:blip>
          <a:stretch>
            <a:fillRect/>
          </a:stretch>
        </p:blipFill>
        <p:spPr>
          <a:xfrm>
            <a:off x="3930588" y="3702573"/>
            <a:ext cx="386893" cy="336027"/>
          </a:xfrm>
          <a:prstGeom prst="rect">
            <a:avLst/>
          </a:prstGeom>
        </p:spPr>
      </p:pic>
      <p:pic>
        <p:nvPicPr>
          <p:cNvPr id="311" name="Picture 2" descr="A drawing of a face&#10;&#10;Description automatically generated">
            <a:extLst>
              <a:ext uri="{FF2B5EF4-FFF2-40B4-BE49-F238E27FC236}">
                <a16:creationId xmlns:a16="http://schemas.microsoft.com/office/drawing/2014/main" id="{6CCDC9D0-817D-4527-A913-D0A6674D24D8}"/>
              </a:ext>
            </a:extLst>
          </p:cNvPr>
          <p:cNvPicPr>
            <a:picLocks noChangeAspect="1"/>
          </p:cNvPicPr>
          <p:nvPr/>
        </p:nvPicPr>
        <p:blipFill>
          <a:blip r:embed="rId17" cstate="hqprint">
            <a:extLst>
              <a:ext uri="{28A0092B-C50C-407E-A947-70E740481C1C}">
                <a14:useLocalDpi xmlns:a14="http://schemas.microsoft.com/office/drawing/2010/main" val="0"/>
              </a:ext>
            </a:extLst>
          </a:blip>
          <a:stretch>
            <a:fillRect/>
          </a:stretch>
        </p:blipFill>
        <p:spPr>
          <a:xfrm>
            <a:off x="921773" y="3716077"/>
            <a:ext cx="371345" cy="322523"/>
          </a:xfrm>
          <a:prstGeom prst="rect">
            <a:avLst/>
          </a:prstGeom>
        </p:spPr>
      </p:pic>
    </p:spTree>
    <p:extLst>
      <p:ext uri="{BB962C8B-B14F-4D97-AF65-F5344CB8AC3E}">
        <p14:creationId xmlns:p14="http://schemas.microsoft.com/office/powerpoint/2010/main" val="16546645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80">
            <a:extLst>
              <a:ext uri="{FF2B5EF4-FFF2-40B4-BE49-F238E27FC236}">
                <a16:creationId xmlns:a16="http://schemas.microsoft.com/office/drawing/2014/main" id="{B707ED5C-2539-4805-8CAE-08EA5B1401DC}"/>
              </a:ext>
            </a:extLst>
          </p:cNvPr>
          <p:cNvSpPr/>
          <p:nvPr/>
        </p:nvSpPr>
        <p:spPr>
          <a:xfrm>
            <a:off x="296244" y="790575"/>
            <a:ext cx="7107809" cy="5819776"/>
          </a:xfrm>
          <a:prstGeom prst="rect">
            <a:avLst/>
          </a:prstGeom>
          <a:solidFill>
            <a:schemeClr val="bg1"/>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GB" sz="900" b="0" i="0" u="none" strike="noStrike" kern="1200" cap="none" spc="0" normalizeH="0" baseline="0" noProof="0" dirty="0">
              <a:ln>
                <a:noFill/>
              </a:ln>
              <a:solidFill>
                <a:srgbClr val="00447C"/>
              </a:solidFill>
              <a:effectLst/>
              <a:uLnTx/>
              <a:uFillTx/>
              <a:latin typeface="Arial"/>
              <a:ea typeface="+mn-ea"/>
              <a:cs typeface="+mn-cs"/>
            </a:endParaRPr>
          </a:p>
        </p:txBody>
      </p:sp>
      <p:sp>
        <p:nvSpPr>
          <p:cNvPr id="23" name="文字方塊 22"/>
          <p:cNvSpPr txBox="1"/>
          <p:nvPr/>
        </p:nvSpPr>
        <p:spPr>
          <a:xfrm>
            <a:off x="195107" y="76200"/>
            <a:ext cx="7889713"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3200" dirty="0" err="1">
                <a:latin typeface="Arial" panose="020B0604020202020204" pitchFamily="34" charset="0"/>
                <a:ea typeface="+mj-ea"/>
                <a:cs typeface="Arial" panose="020B0604020202020204" pitchFamily="34" charset="0"/>
              </a:rPr>
              <a:t>EdgeX</a:t>
            </a:r>
            <a:r>
              <a:rPr lang="en-US" altLang="zh-TW" sz="3200" dirty="0">
                <a:latin typeface="Arial" panose="020B0604020202020204" pitchFamily="34" charset="0"/>
                <a:ea typeface="+mj-ea"/>
                <a:cs typeface="Arial" panose="020B0604020202020204" pitchFamily="34" charset="0"/>
              </a:rPr>
              <a:t> in Process Control</a:t>
            </a:r>
            <a:endParaRPr lang="zh-TW" altLang="en-US" sz="3200" dirty="0">
              <a:latin typeface="Arial" panose="020B0604020202020204" pitchFamily="34" charset="0"/>
              <a:ea typeface="+mj-ea"/>
              <a:cs typeface="Arial" panose="020B0604020202020204" pitchFamily="34" charset="0"/>
            </a:endParaRPr>
          </a:p>
        </p:txBody>
      </p:sp>
      <p:sp>
        <p:nvSpPr>
          <p:cNvPr id="71" name="Rectangle 80">
            <a:extLst>
              <a:ext uri="{FF2B5EF4-FFF2-40B4-BE49-F238E27FC236}">
                <a16:creationId xmlns:a16="http://schemas.microsoft.com/office/drawing/2014/main" id="{3325EDED-8C62-43AB-AEB7-ED3F1A2A2CFD}"/>
              </a:ext>
            </a:extLst>
          </p:cNvPr>
          <p:cNvSpPr/>
          <p:nvPr/>
        </p:nvSpPr>
        <p:spPr>
          <a:xfrm>
            <a:off x="2353470" y="1071763"/>
            <a:ext cx="4789038" cy="4021697"/>
          </a:xfrm>
          <a:prstGeom prst="rect">
            <a:avLst/>
          </a:prstGeom>
          <a:solidFill>
            <a:schemeClr val="bg1"/>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GB" sz="800" b="0" i="0" u="none" strike="noStrike" kern="1200" cap="none" spc="0" normalizeH="0" baseline="0" noProof="0" dirty="0">
              <a:ln>
                <a:noFill/>
              </a:ln>
              <a:solidFill>
                <a:srgbClr val="00447C"/>
              </a:solidFill>
              <a:effectLst/>
              <a:uLnTx/>
              <a:uFillTx/>
              <a:latin typeface="Arial"/>
              <a:ea typeface="+mn-ea"/>
              <a:cs typeface="+mn-cs"/>
            </a:endParaRPr>
          </a:p>
        </p:txBody>
      </p:sp>
      <p:sp>
        <p:nvSpPr>
          <p:cNvPr id="7" name="Rectangle 6">
            <a:extLst>
              <a:ext uri="{FF2B5EF4-FFF2-40B4-BE49-F238E27FC236}">
                <a16:creationId xmlns:a16="http://schemas.microsoft.com/office/drawing/2014/main" id="{28F576E0-F565-4C2D-B1B4-174B00860EFE}"/>
              </a:ext>
            </a:extLst>
          </p:cNvPr>
          <p:cNvSpPr/>
          <p:nvPr/>
        </p:nvSpPr>
        <p:spPr>
          <a:xfrm>
            <a:off x="2686605" y="1370741"/>
            <a:ext cx="2831830" cy="1542315"/>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05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Rectangle 28">
            <a:extLst>
              <a:ext uri="{FF2B5EF4-FFF2-40B4-BE49-F238E27FC236}">
                <a16:creationId xmlns:a16="http://schemas.microsoft.com/office/drawing/2014/main" id="{1CF10F44-342C-4112-A72F-A8D5DFE6899E}"/>
              </a:ext>
            </a:extLst>
          </p:cNvPr>
          <p:cNvSpPr/>
          <p:nvPr/>
        </p:nvSpPr>
        <p:spPr>
          <a:xfrm>
            <a:off x="4120640" y="2091009"/>
            <a:ext cx="1033069" cy="22724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GB" sz="800" b="0" i="0" u="none" strike="noStrike" kern="1200" cap="none" spc="0" normalizeH="0" baseline="0" noProof="0" dirty="0">
                <a:ln>
                  <a:noFill/>
                </a:ln>
                <a:solidFill>
                  <a:srgbClr val="00447C"/>
                </a:solidFill>
                <a:effectLst/>
                <a:uLnTx/>
                <a:uFillTx/>
                <a:latin typeface="Arial"/>
                <a:ea typeface="+mn-ea"/>
                <a:cs typeface="+mn-cs"/>
              </a:rPr>
              <a:t>Core Data Service</a:t>
            </a:r>
          </a:p>
        </p:txBody>
      </p:sp>
      <p:cxnSp>
        <p:nvCxnSpPr>
          <p:cNvPr id="41" name="Straight Arrow Connector 35">
            <a:extLst>
              <a:ext uri="{FF2B5EF4-FFF2-40B4-BE49-F238E27FC236}">
                <a16:creationId xmlns:a16="http://schemas.microsoft.com/office/drawing/2014/main" id="{4DFC5E6C-26AA-4392-ACDF-10C625CF106F}"/>
              </a:ext>
            </a:extLst>
          </p:cNvPr>
          <p:cNvCxnSpPr>
            <a:cxnSpLocks/>
          </p:cNvCxnSpPr>
          <p:nvPr/>
        </p:nvCxnSpPr>
        <p:spPr>
          <a:xfrm flipH="1" flipV="1">
            <a:off x="4429237" y="2620409"/>
            <a:ext cx="1" cy="14759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37">
            <a:extLst>
              <a:ext uri="{FF2B5EF4-FFF2-40B4-BE49-F238E27FC236}">
                <a16:creationId xmlns:a16="http://schemas.microsoft.com/office/drawing/2014/main" id="{2D1BA337-BEC0-4524-B02B-D91564326EAE}"/>
              </a:ext>
            </a:extLst>
          </p:cNvPr>
          <p:cNvCxnSpPr>
            <a:cxnSpLocks/>
            <a:stCxn id="40" idx="0"/>
          </p:cNvCxnSpPr>
          <p:nvPr/>
        </p:nvCxnSpPr>
        <p:spPr>
          <a:xfrm flipH="1" flipV="1">
            <a:off x="4636618" y="1883680"/>
            <a:ext cx="557" cy="2073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43" name="TextBox 39">
            <a:extLst>
              <a:ext uri="{FF2B5EF4-FFF2-40B4-BE49-F238E27FC236}">
                <a16:creationId xmlns:a16="http://schemas.microsoft.com/office/drawing/2014/main" id="{7FFA09E0-1276-4E68-AA78-B71CDC35079F}"/>
              </a:ext>
            </a:extLst>
          </p:cNvPr>
          <p:cNvSpPr txBox="1"/>
          <p:nvPr/>
        </p:nvSpPr>
        <p:spPr>
          <a:xfrm>
            <a:off x="4172072" y="1920247"/>
            <a:ext cx="526367" cy="200055"/>
          </a:xfrm>
          <a:prstGeom prst="rect">
            <a:avLst/>
          </a:prstGeom>
          <a:noFill/>
        </p:spPr>
        <p:txBody>
          <a:bodyPr wrap="square"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GB" sz="700" b="0" i="0" u="none" strike="noStrike" kern="1200" cap="none" spc="0" normalizeH="0" baseline="0" noProof="0" dirty="0" err="1">
                <a:ln>
                  <a:noFill/>
                </a:ln>
                <a:solidFill>
                  <a:srgbClr val="00447C"/>
                </a:solidFill>
                <a:effectLst/>
                <a:uLnTx/>
                <a:uFillTx/>
                <a:latin typeface="Arial"/>
                <a:ea typeface="+mn-ea"/>
                <a:cs typeface="+mn-cs"/>
              </a:rPr>
              <a:t>ZeroMQ</a:t>
            </a:r>
            <a:endParaRPr kumimoji="0" lang="en-GB" sz="700" b="0" i="0" u="none" strike="noStrike" kern="1200" cap="none" spc="0" normalizeH="0" baseline="0" noProof="0" dirty="0">
              <a:ln>
                <a:noFill/>
              </a:ln>
              <a:solidFill>
                <a:srgbClr val="00447C"/>
              </a:solidFill>
              <a:effectLst/>
              <a:uLnTx/>
              <a:uFillTx/>
              <a:latin typeface="Arial"/>
              <a:ea typeface="+mn-ea"/>
              <a:cs typeface="+mn-cs"/>
            </a:endParaRPr>
          </a:p>
        </p:txBody>
      </p:sp>
      <p:sp>
        <p:nvSpPr>
          <p:cNvPr id="44" name="Rectangle 47">
            <a:extLst>
              <a:ext uri="{FF2B5EF4-FFF2-40B4-BE49-F238E27FC236}">
                <a16:creationId xmlns:a16="http://schemas.microsoft.com/office/drawing/2014/main" id="{130ED67C-B0E9-4C46-BFA2-61FE42E2BE05}"/>
              </a:ext>
            </a:extLst>
          </p:cNvPr>
          <p:cNvSpPr/>
          <p:nvPr/>
        </p:nvSpPr>
        <p:spPr>
          <a:xfrm>
            <a:off x="4106300" y="2450396"/>
            <a:ext cx="496438" cy="378008"/>
          </a:xfrm>
          <a:prstGeom prst="rect">
            <a:avLst/>
          </a:prstGeom>
          <a:solidFill>
            <a:srgbClr val="05677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GB" sz="600" b="0" i="0" u="none" strike="noStrike" kern="1200" cap="none" spc="0" normalizeH="0" baseline="0" noProof="0" dirty="0">
                <a:ln>
                  <a:noFill/>
                </a:ln>
                <a:solidFill>
                  <a:prstClr val="white"/>
                </a:solidFill>
                <a:effectLst/>
                <a:uLnTx/>
                <a:uFillTx/>
                <a:latin typeface="Arial"/>
                <a:ea typeface="+mn-ea"/>
                <a:cs typeface="+mn-cs"/>
              </a:rPr>
              <a:t>Device Service</a:t>
            </a:r>
          </a:p>
        </p:txBody>
      </p:sp>
      <p:sp>
        <p:nvSpPr>
          <p:cNvPr id="60" name="Rectangle 75">
            <a:extLst>
              <a:ext uri="{FF2B5EF4-FFF2-40B4-BE49-F238E27FC236}">
                <a16:creationId xmlns:a16="http://schemas.microsoft.com/office/drawing/2014/main" id="{40B5FB12-C5C1-40F1-AF22-1D58EF41A7D5}"/>
              </a:ext>
            </a:extLst>
          </p:cNvPr>
          <p:cNvSpPr/>
          <p:nvPr/>
        </p:nvSpPr>
        <p:spPr>
          <a:xfrm>
            <a:off x="2808741" y="1985018"/>
            <a:ext cx="1173407" cy="590621"/>
          </a:xfrm>
          <a:prstGeom prst="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GB" sz="500" b="0" i="0" u="none" strike="noStrike" kern="1200" cap="none" spc="0" normalizeH="0" baseline="0" noProof="0" dirty="0">
              <a:ln>
                <a:noFill/>
              </a:ln>
              <a:solidFill>
                <a:srgbClr val="00447C"/>
              </a:solidFill>
              <a:effectLst/>
              <a:uLnTx/>
              <a:uFillTx/>
              <a:latin typeface="Arial"/>
              <a:ea typeface="+mn-ea"/>
              <a:cs typeface="+mn-cs"/>
            </a:endParaRPr>
          </a:p>
        </p:txBody>
      </p:sp>
      <p:sp>
        <p:nvSpPr>
          <p:cNvPr id="61" name="Rectangle 37">
            <a:extLst>
              <a:ext uri="{FF2B5EF4-FFF2-40B4-BE49-F238E27FC236}">
                <a16:creationId xmlns:a16="http://schemas.microsoft.com/office/drawing/2014/main" id="{814C81FD-6CC4-470B-A537-C39C4950FD45}"/>
              </a:ext>
            </a:extLst>
          </p:cNvPr>
          <p:cNvSpPr/>
          <p:nvPr/>
        </p:nvSpPr>
        <p:spPr>
          <a:xfrm>
            <a:off x="2868129" y="2368221"/>
            <a:ext cx="519134" cy="16558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GB" sz="500" b="0" i="0" u="none" strike="noStrike" kern="1200" cap="none" spc="0" normalizeH="0" baseline="0" noProof="0" dirty="0">
                <a:ln>
                  <a:noFill/>
                </a:ln>
                <a:solidFill>
                  <a:srgbClr val="00447C"/>
                </a:solidFill>
                <a:effectLst/>
                <a:uLnTx/>
                <a:uFillTx/>
                <a:latin typeface="Arial"/>
                <a:ea typeface="+mn-ea"/>
                <a:cs typeface="+mn-cs"/>
              </a:rPr>
              <a:t>Storage</a:t>
            </a:r>
          </a:p>
        </p:txBody>
      </p:sp>
      <p:sp>
        <p:nvSpPr>
          <p:cNvPr id="63" name="Rectangle 46">
            <a:extLst>
              <a:ext uri="{FF2B5EF4-FFF2-40B4-BE49-F238E27FC236}">
                <a16:creationId xmlns:a16="http://schemas.microsoft.com/office/drawing/2014/main" id="{82FAE413-F6BE-440F-93B1-4F9CD3FE1E63}"/>
              </a:ext>
            </a:extLst>
          </p:cNvPr>
          <p:cNvSpPr/>
          <p:nvPr/>
        </p:nvSpPr>
        <p:spPr>
          <a:xfrm>
            <a:off x="2863020" y="2153287"/>
            <a:ext cx="519134" cy="16558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GB" sz="500" b="0" i="0" u="none" strike="noStrike" kern="1200" cap="none" spc="0" normalizeH="0" baseline="0" noProof="0" dirty="0">
                <a:ln>
                  <a:noFill/>
                </a:ln>
                <a:solidFill>
                  <a:srgbClr val="00447C"/>
                </a:solidFill>
                <a:effectLst/>
                <a:uLnTx/>
                <a:uFillTx/>
                <a:latin typeface="Arial"/>
                <a:ea typeface="+mn-ea"/>
                <a:cs typeface="+mn-cs"/>
              </a:rPr>
              <a:t>Analytics</a:t>
            </a:r>
          </a:p>
        </p:txBody>
      </p:sp>
      <p:sp>
        <p:nvSpPr>
          <p:cNvPr id="65" name="Rectangle 54">
            <a:extLst>
              <a:ext uri="{FF2B5EF4-FFF2-40B4-BE49-F238E27FC236}">
                <a16:creationId xmlns:a16="http://schemas.microsoft.com/office/drawing/2014/main" id="{A34B2278-8D7D-453E-96A3-D6BFC3C47FF9}"/>
              </a:ext>
            </a:extLst>
          </p:cNvPr>
          <p:cNvSpPr/>
          <p:nvPr/>
        </p:nvSpPr>
        <p:spPr>
          <a:xfrm>
            <a:off x="3414084" y="2156383"/>
            <a:ext cx="519134" cy="16558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GB" sz="500" b="0" i="0" u="none" strike="noStrike" kern="1200" cap="none" spc="0" normalizeH="0" baseline="0" noProof="0" dirty="0">
                <a:ln>
                  <a:noFill/>
                </a:ln>
                <a:solidFill>
                  <a:srgbClr val="00447C"/>
                </a:solidFill>
                <a:effectLst/>
                <a:uLnTx/>
                <a:uFillTx/>
                <a:latin typeface="Arial"/>
                <a:ea typeface="+mn-ea"/>
                <a:cs typeface="+mn-cs"/>
              </a:rPr>
              <a:t>Logging</a:t>
            </a:r>
          </a:p>
        </p:txBody>
      </p:sp>
      <p:sp>
        <p:nvSpPr>
          <p:cNvPr id="66" name="矩形 65"/>
          <p:cNvSpPr/>
          <p:nvPr/>
        </p:nvSpPr>
        <p:spPr>
          <a:xfrm>
            <a:off x="3648075" y="1091291"/>
            <a:ext cx="1973332" cy="253916"/>
          </a:xfrm>
          <a:prstGeom prst="rect">
            <a:avLst/>
          </a:prstGeom>
        </p:spPr>
        <p:txBody>
          <a:bodyPr wrap="square" anchor="ctr">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GB" altLang="zh-TW" sz="1050" b="1" i="0" u="none" strike="noStrike" kern="1200" cap="none" spc="0" normalizeH="0" baseline="0" noProof="0" dirty="0">
                <a:ln>
                  <a:noFill/>
                </a:ln>
                <a:solidFill>
                  <a:prstClr val="black"/>
                </a:solidFill>
                <a:effectLst/>
                <a:uLnTx/>
                <a:uFillTx/>
                <a:latin typeface="Arial"/>
                <a:ea typeface="新細明體" panose="02020500000000000000" pitchFamily="18" charset="-120"/>
                <a:cs typeface="+mn-cs"/>
              </a:rPr>
              <a:t>Open Edge IoT Platform</a:t>
            </a:r>
          </a:p>
        </p:txBody>
      </p:sp>
      <p:sp>
        <p:nvSpPr>
          <p:cNvPr id="67" name="Rectangle 54">
            <a:extLst>
              <a:ext uri="{FF2B5EF4-FFF2-40B4-BE49-F238E27FC236}">
                <a16:creationId xmlns:a16="http://schemas.microsoft.com/office/drawing/2014/main" id="{A34B2278-8D7D-453E-96A3-D6BFC3C47FF9}"/>
              </a:ext>
            </a:extLst>
          </p:cNvPr>
          <p:cNvSpPr/>
          <p:nvPr/>
        </p:nvSpPr>
        <p:spPr>
          <a:xfrm>
            <a:off x="3419032" y="2363457"/>
            <a:ext cx="519134" cy="16558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GB" sz="500" b="0" i="0" u="none" strike="noStrike" kern="1200" cap="none" spc="0" normalizeH="0" baseline="0" noProof="0" dirty="0">
                <a:ln>
                  <a:noFill/>
                </a:ln>
                <a:solidFill>
                  <a:srgbClr val="00447C"/>
                </a:solidFill>
                <a:effectLst/>
                <a:uLnTx/>
                <a:uFillTx/>
                <a:latin typeface="Arial"/>
                <a:ea typeface="+mn-ea"/>
                <a:cs typeface="+mn-cs"/>
              </a:rPr>
              <a:t>Scheduling</a:t>
            </a:r>
          </a:p>
        </p:txBody>
      </p:sp>
      <p:sp>
        <p:nvSpPr>
          <p:cNvPr id="39" name="Rectangle 25">
            <a:extLst>
              <a:ext uri="{FF2B5EF4-FFF2-40B4-BE49-F238E27FC236}">
                <a16:creationId xmlns:a16="http://schemas.microsoft.com/office/drawing/2014/main" id="{C35BA9ED-C518-4AC4-A22B-3248E24AD840}"/>
              </a:ext>
            </a:extLst>
          </p:cNvPr>
          <p:cNvSpPr/>
          <p:nvPr/>
        </p:nvSpPr>
        <p:spPr>
          <a:xfrm>
            <a:off x="4125349" y="1657554"/>
            <a:ext cx="1038090" cy="218249"/>
          </a:xfrm>
          <a:prstGeom prst="rect">
            <a:avLst/>
          </a:prstGeom>
          <a:solidFill>
            <a:srgbClr val="02ADA7"/>
          </a:solidFill>
          <a:ln>
            <a:solidFill>
              <a:srgbClr val="02AD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GB" sz="800" b="1" i="0" u="none" strike="noStrike" kern="1200" cap="none" spc="0" normalizeH="0" baseline="0" noProof="0" dirty="0">
                <a:ln>
                  <a:noFill/>
                </a:ln>
                <a:solidFill>
                  <a:prstClr val="white"/>
                </a:solidFill>
                <a:effectLst/>
                <a:uLnTx/>
                <a:uFillTx/>
                <a:latin typeface="Arial"/>
                <a:ea typeface="+mn-ea"/>
                <a:cs typeface="+mn-cs"/>
              </a:rPr>
              <a:t>Export Service</a:t>
            </a:r>
          </a:p>
        </p:txBody>
      </p:sp>
      <p:sp>
        <p:nvSpPr>
          <p:cNvPr id="52" name="Rectangle 51">
            <a:extLst>
              <a:ext uri="{FF2B5EF4-FFF2-40B4-BE49-F238E27FC236}">
                <a16:creationId xmlns:a16="http://schemas.microsoft.com/office/drawing/2014/main" id="{A4FE0542-DE5B-4518-9B8D-535D6D84C999}"/>
              </a:ext>
            </a:extLst>
          </p:cNvPr>
          <p:cNvSpPr/>
          <p:nvPr/>
        </p:nvSpPr>
        <p:spPr>
          <a:xfrm>
            <a:off x="3397428" y="3043839"/>
            <a:ext cx="2091891" cy="1225025"/>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GB" sz="900" b="0" i="0" u="none" strike="noStrike" kern="1200" cap="none" spc="0" normalizeH="0" baseline="0" noProof="0" dirty="0">
              <a:ln>
                <a:noFill/>
              </a:ln>
              <a:solidFill>
                <a:srgbClr val="00447C"/>
              </a:solidFill>
              <a:effectLst/>
              <a:uLnTx/>
              <a:uFillTx/>
              <a:latin typeface="Arial"/>
              <a:ea typeface="+mn-ea"/>
              <a:cs typeface="+mn-cs"/>
            </a:endParaRPr>
          </a:p>
        </p:txBody>
      </p:sp>
      <p:sp>
        <p:nvSpPr>
          <p:cNvPr id="55" name="Rectangle 47">
            <a:extLst>
              <a:ext uri="{FF2B5EF4-FFF2-40B4-BE49-F238E27FC236}">
                <a16:creationId xmlns:a16="http://schemas.microsoft.com/office/drawing/2014/main" id="{81859C2D-2B00-43F1-A71A-61AE45064173}"/>
              </a:ext>
            </a:extLst>
          </p:cNvPr>
          <p:cNvSpPr/>
          <p:nvPr/>
        </p:nvSpPr>
        <p:spPr>
          <a:xfrm>
            <a:off x="4456820" y="3982448"/>
            <a:ext cx="921278" cy="209389"/>
          </a:xfrm>
          <a:prstGeom prst="rect">
            <a:avLst/>
          </a:prstGeom>
          <a:solidFill>
            <a:srgbClr val="05677F"/>
          </a:solidFill>
          <a:ln w="28575">
            <a:solidFill>
              <a:srgbClr val="0567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GB" sz="800" b="1" i="0" u="none" strike="noStrike" kern="1200" cap="none" spc="0" normalizeH="0" baseline="0" noProof="0" dirty="0">
                <a:ln>
                  <a:noFill/>
                </a:ln>
                <a:solidFill>
                  <a:prstClr val="white"/>
                </a:solidFill>
                <a:effectLst/>
                <a:uLnTx/>
                <a:uFillTx/>
                <a:latin typeface="Arial"/>
                <a:ea typeface="+mn-ea"/>
                <a:cs typeface="+mn-cs"/>
              </a:rPr>
              <a:t>Device Service</a:t>
            </a:r>
          </a:p>
        </p:txBody>
      </p:sp>
      <p:sp>
        <p:nvSpPr>
          <p:cNvPr id="57" name="Rectangle 28">
            <a:extLst>
              <a:ext uri="{FF2B5EF4-FFF2-40B4-BE49-F238E27FC236}">
                <a16:creationId xmlns:a16="http://schemas.microsoft.com/office/drawing/2014/main" id="{9EE3DFF3-784C-4F7B-8A3E-2A51F09DFAC5}"/>
              </a:ext>
            </a:extLst>
          </p:cNvPr>
          <p:cNvSpPr/>
          <p:nvPr/>
        </p:nvSpPr>
        <p:spPr>
          <a:xfrm>
            <a:off x="4456820" y="3683714"/>
            <a:ext cx="921278" cy="19897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GB" sz="800" b="0" i="0" u="none" strike="noStrike" kern="1200" cap="none" spc="0" normalizeH="0" baseline="0" noProof="0" dirty="0">
                <a:ln>
                  <a:noFill/>
                </a:ln>
                <a:solidFill>
                  <a:srgbClr val="00447C"/>
                </a:solidFill>
                <a:effectLst/>
                <a:uLnTx/>
                <a:uFillTx/>
                <a:latin typeface="Arial"/>
                <a:ea typeface="+mn-ea"/>
                <a:cs typeface="+mn-cs"/>
              </a:rPr>
              <a:t>Real-time Core</a:t>
            </a:r>
          </a:p>
        </p:txBody>
      </p:sp>
      <p:cxnSp>
        <p:nvCxnSpPr>
          <p:cNvPr id="58" name="Straight Arrow Connector 37">
            <a:extLst>
              <a:ext uri="{FF2B5EF4-FFF2-40B4-BE49-F238E27FC236}">
                <a16:creationId xmlns:a16="http://schemas.microsoft.com/office/drawing/2014/main" id="{84A15E4C-63AB-481B-866C-7988704820B1}"/>
              </a:ext>
            </a:extLst>
          </p:cNvPr>
          <p:cNvCxnSpPr>
            <a:cxnSpLocks/>
          </p:cNvCxnSpPr>
          <p:nvPr/>
        </p:nvCxnSpPr>
        <p:spPr>
          <a:xfrm flipH="1" flipV="1">
            <a:off x="4933665" y="3866621"/>
            <a:ext cx="1" cy="11118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9" name="Rectangle 25">
            <a:extLst>
              <a:ext uri="{FF2B5EF4-FFF2-40B4-BE49-F238E27FC236}">
                <a16:creationId xmlns:a16="http://schemas.microsoft.com/office/drawing/2014/main" id="{86805E03-F616-48D2-820B-599737B4BE7D}"/>
              </a:ext>
            </a:extLst>
          </p:cNvPr>
          <p:cNvSpPr/>
          <p:nvPr/>
        </p:nvSpPr>
        <p:spPr>
          <a:xfrm>
            <a:off x="4459672" y="3333428"/>
            <a:ext cx="921278" cy="233054"/>
          </a:xfrm>
          <a:prstGeom prst="rect">
            <a:avLst/>
          </a:prstGeom>
          <a:solidFill>
            <a:srgbClr val="02ADA7"/>
          </a:solidFill>
          <a:ln>
            <a:solidFill>
              <a:srgbClr val="02AD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GB" sz="800" b="1" i="0" u="none" strike="noStrike" kern="1200" cap="none" spc="0" normalizeH="0" baseline="0" noProof="0" dirty="0">
                <a:ln>
                  <a:noFill/>
                </a:ln>
                <a:solidFill>
                  <a:prstClr val="white"/>
                </a:solidFill>
                <a:effectLst/>
                <a:uLnTx/>
                <a:uFillTx/>
                <a:latin typeface="Arial"/>
                <a:ea typeface="+mn-ea"/>
                <a:cs typeface="+mn-cs"/>
              </a:rPr>
              <a:t>Export Service</a:t>
            </a:r>
          </a:p>
        </p:txBody>
      </p:sp>
      <p:sp>
        <p:nvSpPr>
          <p:cNvPr id="69" name="Rectangle 28">
            <a:extLst>
              <a:ext uri="{FF2B5EF4-FFF2-40B4-BE49-F238E27FC236}">
                <a16:creationId xmlns:a16="http://schemas.microsoft.com/office/drawing/2014/main" id="{4D9329DC-3C2F-4A86-9F96-ECF5C1FA1E9E}"/>
              </a:ext>
            </a:extLst>
          </p:cNvPr>
          <p:cNvSpPr/>
          <p:nvPr/>
        </p:nvSpPr>
        <p:spPr>
          <a:xfrm>
            <a:off x="3469390" y="3694043"/>
            <a:ext cx="921278" cy="19897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GB" sz="600" b="0" i="0" u="none" strike="noStrike" kern="1200" cap="none" spc="0" normalizeH="0" baseline="0" noProof="0" dirty="0">
                <a:ln>
                  <a:noFill/>
                </a:ln>
                <a:solidFill>
                  <a:srgbClr val="00447C"/>
                </a:solidFill>
                <a:effectLst/>
                <a:uLnTx/>
                <a:uFillTx/>
                <a:latin typeface="Arial"/>
                <a:ea typeface="+mn-ea"/>
                <a:cs typeface="+mn-cs"/>
              </a:rPr>
              <a:t>Real-time Analytics &amp; Control (e.g. PID) </a:t>
            </a:r>
          </a:p>
        </p:txBody>
      </p:sp>
      <p:sp>
        <p:nvSpPr>
          <p:cNvPr id="70" name="Rectangle 28">
            <a:extLst>
              <a:ext uri="{FF2B5EF4-FFF2-40B4-BE49-F238E27FC236}">
                <a16:creationId xmlns:a16="http://schemas.microsoft.com/office/drawing/2014/main" id="{721ED70D-DB14-41D3-A7E7-13D613D1F1D2}"/>
              </a:ext>
            </a:extLst>
          </p:cNvPr>
          <p:cNvSpPr/>
          <p:nvPr/>
        </p:nvSpPr>
        <p:spPr>
          <a:xfrm>
            <a:off x="3465577" y="3986698"/>
            <a:ext cx="921278" cy="19897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GB" sz="600" b="0" i="0" u="none" strike="noStrike" kern="1200" cap="none" spc="0" normalizeH="0" baseline="0" noProof="0" dirty="0">
                <a:ln>
                  <a:noFill/>
                </a:ln>
                <a:solidFill>
                  <a:srgbClr val="00447C"/>
                </a:solidFill>
                <a:effectLst/>
                <a:uLnTx/>
                <a:uFillTx/>
                <a:latin typeface="Arial"/>
                <a:ea typeface="+mn-ea"/>
                <a:cs typeface="+mn-cs"/>
              </a:rPr>
              <a:t>Real-time Database </a:t>
            </a:r>
          </a:p>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GB" sz="600" b="0" i="0" u="none" strike="noStrike" kern="1200" cap="none" spc="0" normalizeH="0" baseline="0" noProof="0" dirty="0">
                <a:ln>
                  <a:noFill/>
                </a:ln>
                <a:solidFill>
                  <a:srgbClr val="00447C"/>
                </a:solidFill>
                <a:effectLst/>
                <a:uLnTx/>
                <a:uFillTx/>
                <a:latin typeface="Arial"/>
                <a:ea typeface="+mn-ea"/>
                <a:cs typeface="+mn-cs"/>
              </a:rPr>
              <a:t>(e.g. Chronicle)</a:t>
            </a:r>
          </a:p>
        </p:txBody>
      </p:sp>
      <p:sp>
        <p:nvSpPr>
          <p:cNvPr id="73" name="Rectangle 80">
            <a:extLst>
              <a:ext uri="{FF2B5EF4-FFF2-40B4-BE49-F238E27FC236}">
                <a16:creationId xmlns:a16="http://schemas.microsoft.com/office/drawing/2014/main" id="{8078F0CD-27B8-4BBD-B663-AD545167E135}"/>
              </a:ext>
            </a:extLst>
          </p:cNvPr>
          <p:cNvSpPr/>
          <p:nvPr/>
        </p:nvSpPr>
        <p:spPr>
          <a:xfrm>
            <a:off x="7576857" y="799228"/>
            <a:ext cx="3582186" cy="4402317"/>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GB" sz="1050" b="0" i="0" u="none" strike="noStrike" kern="1200" cap="none" spc="0" normalizeH="0" baseline="0" noProof="0" dirty="0">
              <a:ln>
                <a:noFill/>
              </a:ln>
              <a:solidFill>
                <a:srgbClr val="00447C"/>
              </a:solidFill>
              <a:effectLst/>
              <a:uLnTx/>
              <a:uFillTx/>
              <a:latin typeface="Arial"/>
              <a:ea typeface="+mn-ea"/>
              <a:cs typeface="+mn-cs"/>
            </a:endParaRPr>
          </a:p>
        </p:txBody>
      </p:sp>
      <p:grpSp>
        <p:nvGrpSpPr>
          <p:cNvPr id="75" name="Group 74">
            <a:extLst>
              <a:ext uri="{FF2B5EF4-FFF2-40B4-BE49-F238E27FC236}">
                <a16:creationId xmlns:a16="http://schemas.microsoft.com/office/drawing/2014/main" id="{FED076EA-E6FA-4651-A629-F010CF3342E1}"/>
              </a:ext>
            </a:extLst>
          </p:cNvPr>
          <p:cNvGrpSpPr/>
          <p:nvPr/>
        </p:nvGrpSpPr>
        <p:grpSpPr>
          <a:xfrm>
            <a:off x="454330" y="1942914"/>
            <a:ext cx="1436100" cy="803962"/>
            <a:chOff x="479251" y="3127287"/>
            <a:chExt cx="829985" cy="374759"/>
          </a:xfrm>
          <a:solidFill>
            <a:schemeClr val="bg1"/>
          </a:solidFill>
        </p:grpSpPr>
        <p:sp>
          <p:nvSpPr>
            <p:cNvPr id="76" name="Rectangle: Rounded Corners 75">
              <a:extLst>
                <a:ext uri="{FF2B5EF4-FFF2-40B4-BE49-F238E27FC236}">
                  <a16:creationId xmlns:a16="http://schemas.microsoft.com/office/drawing/2014/main" id="{9C6DE5ED-4BD8-4B6C-8BB6-254323728DB2}"/>
                </a:ext>
              </a:extLst>
            </p:cNvPr>
            <p:cNvSpPr/>
            <p:nvPr/>
          </p:nvSpPr>
          <p:spPr>
            <a:xfrm>
              <a:off x="479251" y="3127287"/>
              <a:ext cx="829985" cy="374759"/>
            </a:xfrm>
            <a:prstGeom prst="round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77" name="Picture 76">
              <a:extLst>
                <a:ext uri="{FF2B5EF4-FFF2-40B4-BE49-F238E27FC236}">
                  <a16:creationId xmlns:a16="http://schemas.microsoft.com/office/drawing/2014/main" id="{32E60337-E11F-42E9-8DC2-50C2AE955ACE}"/>
                </a:ext>
              </a:extLst>
            </p:cNvPr>
            <p:cNvPicPr>
              <a:picLocks noChangeAspect="1"/>
            </p:cNvPicPr>
            <p:nvPr/>
          </p:nvPicPr>
          <p:blipFill rotWithShape="1">
            <a:blip r:embed="rId2">
              <a:extLst>
                <a:ext uri="{28A0092B-C50C-407E-A947-70E740481C1C}">
                  <a14:useLocalDpi xmlns:a14="http://schemas.microsoft.com/office/drawing/2010/main" val="0"/>
                </a:ext>
              </a:extLst>
            </a:blip>
            <a:srcRect t="25210" b="30007"/>
            <a:stretch/>
          </p:blipFill>
          <p:spPr>
            <a:xfrm>
              <a:off x="587634" y="3186696"/>
              <a:ext cx="604575" cy="235487"/>
            </a:xfrm>
            <a:prstGeom prst="rect">
              <a:avLst/>
            </a:prstGeom>
            <a:grpFill/>
          </p:spPr>
        </p:pic>
      </p:grpSp>
      <p:sp>
        <p:nvSpPr>
          <p:cNvPr id="92" name="矩形 65">
            <a:extLst>
              <a:ext uri="{FF2B5EF4-FFF2-40B4-BE49-F238E27FC236}">
                <a16:creationId xmlns:a16="http://schemas.microsoft.com/office/drawing/2014/main" id="{603A74D7-3931-4D5A-9FB2-B281E6B88F7F}"/>
              </a:ext>
            </a:extLst>
          </p:cNvPr>
          <p:cNvSpPr/>
          <p:nvPr/>
        </p:nvSpPr>
        <p:spPr>
          <a:xfrm>
            <a:off x="2889065" y="1966165"/>
            <a:ext cx="1107997" cy="215444"/>
          </a:xfrm>
          <a:prstGeom prst="rect">
            <a:avLst/>
          </a:prstGeom>
        </p:spPr>
        <p:txBody>
          <a:bodyPr wrap="none" anchor="ctr">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GB" altLang="zh-TW" sz="800" b="0" i="0" u="none" strike="noStrike" kern="1200" cap="none" spc="0" normalizeH="0" baseline="0" noProof="0" dirty="0">
                <a:ln>
                  <a:noFill/>
                </a:ln>
                <a:solidFill>
                  <a:srgbClr val="00447C"/>
                </a:solidFill>
                <a:effectLst/>
                <a:uLnTx/>
                <a:uFillTx/>
                <a:latin typeface="Arial"/>
                <a:ea typeface="新細明體" panose="02020500000000000000" pitchFamily="18" charset="-120"/>
                <a:cs typeface="+mn-cs"/>
              </a:rPr>
              <a:t>Supporting Services</a:t>
            </a:r>
          </a:p>
        </p:txBody>
      </p:sp>
      <p:sp>
        <p:nvSpPr>
          <p:cNvPr id="93" name="矩形 65">
            <a:extLst>
              <a:ext uri="{FF2B5EF4-FFF2-40B4-BE49-F238E27FC236}">
                <a16:creationId xmlns:a16="http://schemas.microsoft.com/office/drawing/2014/main" id="{9661ED9A-5801-492F-BFBF-6FD3F7C35D3E}"/>
              </a:ext>
            </a:extLst>
          </p:cNvPr>
          <p:cNvSpPr/>
          <p:nvPr/>
        </p:nvSpPr>
        <p:spPr>
          <a:xfrm>
            <a:off x="3758945" y="3057828"/>
            <a:ext cx="1236244" cy="215444"/>
          </a:xfrm>
          <a:prstGeom prst="rect">
            <a:avLst/>
          </a:prstGeom>
        </p:spPr>
        <p:txBody>
          <a:bodyPr wrap="square" anchor="ctr">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GB" altLang="zh-TW" sz="800" b="1" i="0" u="none" strike="noStrike" kern="1200" cap="none" spc="0" normalizeH="0" baseline="0" noProof="0" dirty="0">
                <a:ln>
                  <a:noFill/>
                </a:ln>
                <a:solidFill>
                  <a:prstClr val="black"/>
                </a:solidFill>
                <a:effectLst/>
                <a:uLnTx/>
                <a:uFillTx/>
                <a:latin typeface="Arial"/>
                <a:ea typeface="新細明體" panose="02020500000000000000" pitchFamily="18" charset="-120"/>
                <a:cs typeface="+mn-cs"/>
              </a:rPr>
              <a:t>Real-time Subsystem</a:t>
            </a:r>
          </a:p>
        </p:txBody>
      </p:sp>
      <p:sp>
        <p:nvSpPr>
          <p:cNvPr id="94" name="矩形 65">
            <a:extLst>
              <a:ext uri="{FF2B5EF4-FFF2-40B4-BE49-F238E27FC236}">
                <a16:creationId xmlns:a16="http://schemas.microsoft.com/office/drawing/2014/main" id="{7E358323-B4A2-4023-9D33-EB1C903021BF}"/>
              </a:ext>
            </a:extLst>
          </p:cNvPr>
          <p:cNvSpPr/>
          <p:nvPr/>
        </p:nvSpPr>
        <p:spPr>
          <a:xfrm>
            <a:off x="3635361" y="1396342"/>
            <a:ext cx="1236244" cy="215444"/>
          </a:xfrm>
          <a:prstGeom prst="rect">
            <a:avLst/>
          </a:prstGeom>
        </p:spPr>
        <p:txBody>
          <a:bodyPr wrap="square" anchor="ctr">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GB" altLang="zh-TW" sz="800" b="1" i="0" u="none" strike="noStrike" kern="1200" cap="none" spc="0" normalizeH="0" baseline="0" noProof="0" dirty="0">
                <a:ln>
                  <a:noFill/>
                </a:ln>
                <a:solidFill>
                  <a:prstClr val="black"/>
                </a:solidFill>
                <a:effectLst/>
                <a:uLnTx/>
                <a:uFillTx/>
                <a:latin typeface="Arial"/>
                <a:ea typeface="新細明體" panose="02020500000000000000" pitchFamily="18" charset="-120"/>
                <a:cs typeface="+mn-cs"/>
              </a:rPr>
              <a:t>Core Platform</a:t>
            </a:r>
          </a:p>
        </p:txBody>
      </p:sp>
      <p:grpSp>
        <p:nvGrpSpPr>
          <p:cNvPr id="115" name="Group 114">
            <a:extLst>
              <a:ext uri="{FF2B5EF4-FFF2-40B4-BE49-F238E27FC236}">
                <a16:creationId xmlns:a16="http://schemas.microsoft.com/office/drawing/2014/main" id="{CD7F89C9-7427-4BC5-A302-31820DFEAC93}"/>
              </a:ext>
            </a:extLst>
          </p:cNvPr>
          <p:cNvGrpSpPr/>
          <p:nvPr/>
        </p:nvGrpSpPr>
        <p:grpSpPr>
          <a:xfrm>
            <a:off x="1053511" y="5279544"/>
            <a:ext cx="6302333" cy="1205075"/>
            <a:chOff x="1065230" y="5110882"/>
            <a:chExt cx="6374832" cy="1406453"/>
          </a:xfrm>
        </p:grpSpPr>
        <p:grpSp>
          <p:nvGrpSpPr>
            <p:cNvPr id="11" name="Group 10">
              <a:extLst>
                <a:ext uri="{FF2B5EF4-FFF2-40B4-BE49-F238E27FC236}">
                  <a16:creationId xmlns:a16="http://schemas.microsoft.com/office/drawing/2014/main" id="{C9A79444-49D4-4C51-8025-CB5DFD526C78}"/>
                </a:ext>
              </a:extLst>
            </p:cNvPr>
            <p:cNvGrpSpPr/>
            <p:nvPr/>
          </p:nvGrpSpPr>
          <p:grpSpPr>
            <a:xfrm>
              <a:off x="1065230" y="5682892"/>
              <a:ext cx="5929459" cy="361532"/>
              <a:chOff x="1074656" y="5598050"/>
              <a:chExt cx="5929459" cy="361532"/>
            </a:xfrm>
          </p:grpSpPr>
          <p:sp>
            <p:nvSpPr>
              <p:cNvPr id="95" name="Rectangle: Rounded Corners 94">
                <a:extLst>
                  <a:ext uri="{FF2B5EF4-FFF2-40B4-BE49-F238E27FC236}">
                    <a16:creationId xmlns:a16="http://schemas.microsoft.com/office/drawing/2014/main" id="{4415F580-3E37-4F1E-898B-758143A16E96}"/>
                  </a:ext>
                </a:extLst>
              </p:cNvPr>
              <p:cNvSpPr/>
              <p:nvPr/>
            </p:nvSpPr>
            <p:spPr>
              <a:xfrm>
                <a:off x="1074656" y="5598050"/>
                <a:ext cx="5929459" cy="361532"/>
              </a:xfrm>
              <a:prstGeom prst="roundRect">
                <a:avLst/>
              </a:prstGeom>
              <a:solidFill>
                <a:schemeClr val="accent1">
                  <a:alpha val="8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6" name="TextBox 95">
                <a:extLst>
                  <a:ext uri="{FF2B5EF4-FFF2-40B4-BE49-F238E27FC236}">
                    <a16:creationId xmlns:a16="http://schemas.microsoft.com/office/drawing/2014/main" id="{5FFEF26A-44CA-4EE0-BCEB-1D3A3797198C}"/>
                  </a:ext>
                </a:extLst>
              </p:cNvPr>
              <p:cNvSpPr txBox="1"/>
              <p:nvPr/>
            </p:nvSpPr>
            <p:spPr>
              <a:xfrm>
                <a:off x="2924547" y="5631625"/>
                <a:ext cx="2253747" cy="29634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solidFill>
                    <a:effectLst/>
                    <a:uLnTx/>
                    <a:uFillTx/>
                    <a:latin typeface="Calibri" panose="020F0502020204030204"/>
                    <a:ea typeface="+mn-ea"/>
                    <a:cs typeface="+mn-cs"/>
                  </a:rPr>
                  <a:t>Hypervisor (Optional) e.g. ACRN</a:t>
                </a:r>
              </a:p>
            </p:txBody>
          </p:sp>
        </p:grpSp>
        <p:grpSp>
          <p:nvGrpSpPr>
            <p:cNvPr id="12" name="Group 11">
              <a:extLst>
                <a:ext uri="{FF2B5EF4-FFF2-40B4-BE49-F238E27FC236}">
                  <a16:creationId xmlns:a16="http://schemas.microsoft.com/office/drawing/2014/main" id="{36F8CC23-0972-4A3F-B54E-C6F1E24C396D}"/>
                </a:ext>
              </a:extLst>
            </p:cNvPr>
            <p:cNvGrpSpPr/>
            <p:nvPr/>
          </p:nvGrpSpPr>
          <p:grpSpPr>
            <a:xfrm>
              <a:off x="1076228" y="6155803"/>
              <a:ext cx="5929459" cy="361532"/>
              <a:chOff x="1076228" y="6155803"/>
              <a:chExt cx="5929459" cy="361532"/>
            </a:xfrm>
          </p:grpSpPr>
          <p:sp>
            <p:nvSpPr>
              <p:cNvPr id="100" name="Rectangle: Rounded Corners 99">
                <a:extLst>
                  <a:ext uri="{FF2B5EF4-FFF2-40B4-BE49-F238E27FC236}">
                    <a16:creationId xmlns:a16="http://schemas.microsoft.com/office/drawing/2014/main" id="{E5212071-7916-45DD-9E23-DFD6DA48B2E0}"/>
                  </a:ext>
                </a:extLst>
              </p:cNvPr>
              <p:cNvSpPr/>
              <p:nvPr/>
            </p:nvSpPr>
            <p:spPr>
              <a:xfrm>
                <a:off x="1076228" y="6155803"/>
                <a:ext cx="5929459" cy="361532"/>
              </a:xfrm>
              <a:prstGeom prst="roundRect">
                <a:avLst/>
              </a:prstGeom>
              <a:solidFill>
                <a:schemeClr val="accent1">
                  <a:alpha val="8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8" name="TextBox 97">
                <a:extLst>
                  <a:ext uri="{FF2B5EF4-FFF2-40B4-BE49-F238E27FC236}">
                    <a16:creationId xmlns:a16="http://schemas.microsoft.com/office/drawing/2014/main" id="{0FD86FD5-C095-4050-BCAF-1F803C2C5AB9}"/>
                  </a:ext>
                </a:extLst>
              </p:cNvPr>
              <p:cNvSpPr txBox="1"/>
              <p:nvPr/>
            </p:nvSpPr>
            <p:spPr>
              <a:xfrm>
                <a:off x="3001533" y="6198804"/>
                <a:ext cx="2541428" cy="29634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solidFill>
                    <a:effectLst/>
                    <a:uLnTx/>
                    <a:uFillTx/>
                    <a:latin typeface="Calibri" panose="020F0502020204030204"/>
                    <a:ea typeface="+mn-ea"/>
                    <a:cs typeface="+mn-cs"/>
                  </a:rPr>
                  <a:t>Hardware e.g. </a:t>
                </a:r>
                <a:r>
                  <a:rPr kumimoji="0" lang="en-US" sz="1050" b="0" i="0" u="none" strike="noStrike" kern="1200" cap="none" spc="0" normalizeH="0" baseline="0" noProof="0" dirty="0" err="1">
                    <a:ln>
                      <a:noFill/>
                    </a:ln>
                    <a:solidFill>
                      <a:prstClr val="white"/>
                    </a:solidFill>
                    <a:effectLst/>
                    <a:uLnTx/>
                    <a:uFillTx/>
                    <a:latin typeface="Calibri" panose="020F0502020204030204"/>
                    <a:ea typeface="+mn-ea"/>
                    <a:cs typeface="+mn-cs"/>
                  </a:rPr>
                  <a:t>Axiomek</a:t>
                </a:r>
                <a:r>
                  <a:rPr kumimoji="0" lang="en-US" sz="1050" b="0" i="0" u="none" strike="noStrike" kern="1200" cap="none" spc="0" normalizeH="0" baseline="0" noProof="0" dirty="0">
                    <a:ln>
                      <a:noFill/>
                    </a:ln>
                    <a:solidFill>
                      <a:prstClr val="white"/>
                    </a:solidFill>
                    <a:effectLst/>
                    <a:uLnTx/>
                    <a:uFillTx/>
                    <a:latin typeface="Calibri" panose="020F0502020204030204"/>
                    <a:ea typeface="+mn-ea"/>
                    <a:cs typeface="+mn-cs"/>
                  </a:rPr>
                  <a:t> rBOX510 </a:t>
                </a:r>
              </a:p>
            </p:txBody>
          </p:sp>
        </p:grpSp>
        <p:grpSp>
          <p:nvGrpSpPr>
            <p:cNvPr id="26" name="Group 25">
              <a:extLst>
                <a:ext uri="{FF2B5EF4-FFF2-40B4-BE49-F238E27FC236}">
                  <a16:creationId xmlns:a16="http://schemas.microsoft.com/office/drawing/2014/main" id="{75F2E4CA-632A-4572-B6FD-16370F860997}"/>
                </a:ext>
              </a:extLst>
            </p:cNvPr>
            <p:cNvGrpSpPr/>
            <p:nvPr/>
          </p:nvGrpSpPr>
          <p:grpSpPr>
            <a:xfrm>
              <a:off x="1093869" y="5110882"/>
              <a:ext cx="6346193" cy="488634"/>
              <a:chOff x="1093869" y="5110888"/>
              <a:chExt cx="6515643" cy="433645"/>
            </a:xfrm>
          </p:grpSpPr>
          <p:grpSp>
            <p:nvGrpSpPr>
              <p:cNvPr id="10" name="Group 9">
                <a:extLst>
                  <a:ext uri="{FF2B5EF4-FFF2-40B4-BE49-F238E27FC236}">
                    <a16:creationId xmlns:a16="http://schemas.microsoft.com/office/drawing/2014/main" id="{03F517A8-88C5-444A-92A5-378979764516}"/>
                  </a:ext>
                </a:extLst>
              </p:cNvPr>
              <p:cNvGrpSpPr/>
              <p:nvPr/>
            </p:nvGrpSpPr>
            <p:grpSpPr>
              <a:xfrm>
                <a:off x="1093869" y="5110898"/>
                <a:ext cx="1309968" cy="433635"/>
                <a:chOff x="2074255" y="4219067"/>
                <a:chExt cx="851360" cy="420194"/>
              </a:xfrm>
            </p:grpSpPr>
            <p:sp>
              <p:nvSpPr>
                <p:cNvPr id="79" name="Rectangle: Rounded Corners 78">
                  <a:extLst>
                    <a:ext uri="{FF2B5EF4-FFF2-40B4-BE49-F238E27FC236}">
                      <a16:creationId xmlns:a16="http://schemas.microsoft.com/office/drawing/2014/main" id="{58203094-C310-451A-85EE-2BF48473E69C}"/>
                    </a:ext>
                  </a:extLst>
                </p:cNvPr>
                <p:cNvSpPr/>
                <p:nvPr/>
              </p:nvSpPr>
              <p:spPr>
                <a:xfrm>
                  <a:off x="2074255" y="4219067"/>
                  <a:ext cx="851360" cy="420194"/>
                </a:xfrm>
                <a:prstGeom prst="roundRect">
                  <a:avLst/>
                </a:prstGeom>
                <a:solidFill>
                  <a:schemeClr val="accent1">
                    <a:alpha val="8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2" name="TextBox 81">
                  <a:extLst>
                    <a:ext uri="{FF2B5EF4-FFF2-40B4-BE49-F238E27FC236}">
                      <a16:creationId xmlns:a16="http://schemas.microsoft.com/office/drawing/2014/main" id="{A14AE720-C371-4E24-B501-258D8F1E28CB}"/>
                    </a:ext>
                  </a:extLst>
                </p:cNvPr>
                <p:cNvSpPr txBox="1"/>
                <p:nvPr/>
              </p:nvSpPr>
              <p:spPr>
                <a:xfrm>
                  <a:off x="2271469" y="4301477"/>
                  <a:ext cx="574385" cy="25484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solidFill>
                      <a:effectLst/>
                      <a:uLnTx/>
                      <a:uFillTx/>
                      <a:latin typeface="Calibri" panose="020F0502020204030204"/>
                      <a:ea typeface="+mn-ea"/>
                      <a:cs typeface="+mn-cs"/>
                    </a:rPr>
                    <a:t>Linux VM</a:t>
                  </a:r>
                </a:p>
              </p:txBody>
            </p:sp>
          </p:grpSp>
          <p:grpSp>
            <p:nvGrpSpPr>
              <p:cNvPr id="83" name="Group 82">
                <a:extLst>
                  <a:ext uri="{FF2B5EF4-FFF2-40B4-BE49-F238E27FC236}">
                    <a16:creationId xmlns:a16="http://schemas.microsoft.com/office/drawing/2014/main" id="{F07CA7E7-26BC-474C-B0D9-307B70C58946}"/>
                  </a:ext>
                </a:extLst>
              </p:cNvPr>
              <p:cNvGrpSpPr/>
              <p:nvPr/>
            </p:nvGrpSpPr>
            <p:grpSpPr>
              <a:xfrm>
                <a:off x="2650863" y="5110888"/>
                <a:ext cx="1309968" cy="416351"/>
                <a:chOff x="2074255" y="4219067"/>
                <a:chExt cx="851360" cy="420194"/>
              </a:xfrm>
            </p:grpSpPr>
            <p:sp>
              <p:nvSpPr>
                <p:cNvPr id="84" name="Rectangle: Rounded Corners 83">
                  <a:extLst>
                    <a:ext uri="{FF2B5EF4-FFF2-40B4-BE49-F238E27FC236}">
                      <a16:creationId xmlns:a16="http://schemas.microsoft.com/office/drawing/2014/main" id="{DE9C8930-558D-454A-8AD5-761BB99F19F6}"/>
                    </a:ext>
                  </a:extLst>
                </p:cNvPr>
                <p:cNvSpPr/>
                <p:nvPr/>
              </p:nvSpPr>
              <p:spPr>
                <a:xfrm>
                  <a:off x="2074255" y="4219067"/>
                  <a:ext cx="851360" cy="420194"/>
                </a:xfrm>
                <a:prstGeom prst="roundRect">
                  <a:avLst/>
                </a:prstGeom>
                <a:solidFill>
                  <a:schemeClr val="accent1">
                    <a:alpha val="8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5" name="TextBox 84">
                  <a:extLst>
                    <a:ext uri="{FF2B5EF4-FFF2-40B4-BE49-F238E27FC236}">
                      <a16:creationId xmlns:a16="http://schemas.microsoft.com/office/drawing/2014/main" id="{033B1FD4-1718-4819-87BD-84AC00177ADA}"/>
                    </a:ext>
                  </a:extLst>
                </p:cNvPr>
                <p:cNvSpPr txBox="1"/>
                <p:nvPr/>
              </p:nvSpPr>
              <p:spPr>
                <a:xfrm>
                  <a:off x="2226668" y="4311907"/>
                  <a:ext cx="595192" cy="26542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solidFill>
                      <a:effectLst/>
                      <a:uLnTx/>
                      <a:uFillTx/>
                      <a:latin typeface="Calibri" panose="020F0502020204030204"/>
                      <a:ea typeface="+mn-ea"/>
                      <a:cs typeface="+mn-cs"/>
                    </a:rPr>
                    <a:t>RT Linux VM</a:t>
                  </a:r>
                </a:p>
              </p:txBody>
            </p:sp>
          </p:grpSp>
          <p:grpSp>
            <p:nvGrpSpPr>
              <p:cNvPr id="86" name="Group 85">
                <a:extLst>
                  <a:ext uri="{FF2B5EF4-FFF2-40B4-BE49-F238E27FC236}">
                    <a16:creationId xmlns:a16="http://schemas.microsoft.com/office/drawing/2014/main" id="{5D717382-2D4F-4F3E-8520-8AF191F9D5A6}"/>
                  </a:ext>
                </a:extLst>
              </p:cNvPr>
              <p:cNvGrpSpPr/>
              <p:nvPr/>
            </p:nvGrpSpPr>
            <p:grpSpPr>
              <a:xfrm>
                <a:off x="4207857" y="5110900"/>
                <a:ext cx="1309968" cy="399068"/>
                <a:chOff x="2074255" y="4219067"/>
                <a:chExt cx="851360" cy="420194"/>
              </a:xfrm>
            </p:grpSpPr>
            <p:sp>
              <p:nvSpPr>
                <p:cNvPr id="87" name="Rectangle: Rounded Corners 86">
                  <a:extLst>
                    <a:ext uri="{FF2B5EF4-FFF2-40B4-BE49-F238E27FC236}">
                      <a16:creationId xmlns:a16="http://schemas.microsoft.com/office/drawing/2014/main" id="{E334C7DC-659B-44DF-B0D6-011A0AEE9AE4}"/>
                    </a:ext>
                  </a:extLst>
                </p:cNvPr>
                <p:cNvSpPr/>
                <p:nvPr/>
              </p:nvSpPr>
              <p:spPr>
                <a:xfrm>
                  <a:off x="2074255" y="4219067"/>
                  <a:ext cx="851360" cy="420194"/>
                </a:xfrm>
                <a:prstGeom prst="roundRect">
                  <a:avLst/>
                </a:prstGeom>
                <a:solidFill>
                  <a:schemeClr val="accent1">
                    <a:alpha val="8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8" name="TextBox 87">
                  <a:extLst>
                    <a:ext uri="{FF2B5EF4-FFF2-40B4-BE49-F238E27FC236}">
                      <a16:creationId xmlns:a16="http://schemas.microsoft.com/office/drawing/2014/main" id="{97DECEB2-4653-4703-B379-34E3AB18CB6F}"/>
                    </a:ext>
                  </a:extLst>
                </p:cNvPr>
                <p:cNvSpPr txBox="1"/>
                <p:nvPr/>
              </p:nvSpPr>
              <p:spPr>
                <a:xfrm>
                  <a:off x="2267164" y="4304870"/>
                  <a:ext cx="618952" cy="2769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err="1">
                      <a:ln>
                        <a:noFill/>
                      </a:ln>
                      <a:solidFill>
                        <a:prstClr val="white"/>
                      </a:solidFill>
                      <a:effectLst/>
                      <a:uLnTx/>
                      <a:uFillTx/>
                      <a:latin typeface="Calibri" panose="020F0502020204030204"/>
                      <a:ea typeface="+mn-ea"/>
                      <a:cs typeface="+mn-cs"/>
                    </a:rPr>
                    <a:t>Zephry</a:t>
                  </a:r>
                  <a:r>
                    <a:rPr kumimoji="0" lang="en-US" sz="1050" b="0" i="0" u="none" strike="noStrike" kern="1200" cap="none" spc="0" normalizeH="0" baseline="0" noProof="0" dirty="0">
                      <a:ln>
                        <a:noFill/>
                      </a:ln>
                      <a:solidFill>
                        <a:prstClr val="white"/>
                      </a:solidFill>
                      <a:effectLst/>
                      <a:uLnTx/>
                      <a:uFillTx/>
                      <a:latin typeface="Calibri" panose="020F0502020204030204"/>
                      <a:ea typeface="+mn-ea"/>
                      <a:cs typeface="+mn-cs"/>
                    </a:rPr>
                    <a:t> VM</a:t>
                  </a:r>
                </a:p>
              </p:txBody>
            </p:sp>
          </p:grpSp>
          <p:grpSp>
            <p:nvGrpSpPr>
              <p:cNvPr id="102" name="Group 101">
                <a:extLst>
                  <a:ext uri="{FF2B5EF4-FFF2-40B4-BE49-F238E27FC236}">
                    <a16:creationId xmlns:a16="http://schemas.microsoft.com/office/drawing/2014/main" id="{BD34FFED-AAA2-4F53-B6A5-5641F0AC161D}"/>
                  </a:ext>
                </a:extLst>
              </p:cNvPr>
              <p:cNvGrpSpPr/>
              <p:nvPr/>
            </p:nvGrpSpPr>
            <p:grpSpPr>
              <a:xfrm>
                <a:off x="5764852" y="5110899"/>
                <a:ext cx="1844660" cy="399068"/>
                <a:chOff x="2074255" y="4219067"/>
                <a:chExt cx="1198861" cy="420194"/>
              </a:xfrm>
            </p:grpSpPr>
            <p:sp>
              <p:nvSpPr>
                <p:cNvPr id="103" name="Rectangle: Rounded Corners 102">
                  <a:extLst>
                    <a:ext uri="{FF2B5EF4-FFF2-40B4-BE49-F238E27FC236}">
                      <a16:creationId xmlns:a16="http://schemas.microsoft.com/office/drawing/2014/main" id="{56404D0D-4DA1-4DE4-9C5F-41107DAB85EC}"/>
                    </a:ext>
                  </a:extLst>
                </p:cNvPr>
                <p:cNvSpPr/>
                <p:nvPr/>
              </p:nvSpPr>
              <p:spPr>
                <a:xfrm>
                  <a:off x="2074255" y="4219067"/>
                  <a:ext cx="851360" cy="420194"/>
                </a:xfrm>
                <a:prstGeom prst="roundRect">
                  <a:avLst/>
                </a:prstGeom>
                <a:solidFill>
                  <a:schemeClr val="accent1">
                    <a:alpha val="8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4" name="TextBox 103">
                  <a:extLst>
                    <a:ext uri="{FF2B5EF4-FFF2-40B4-BE49-F238E27FC236}">
                      <a16:creationId xmlns:a16="http://schemas.microsoft.com/office/drawing/2014/main" id="{E9D17256-55FD-4AD4-BC0F-14CC6C0AFAF2}"/>
                    </a:ext>
                  </a:extLst>
                </p:cNvPr>
                <p:cNvSpPr txBox="1"/>
                <p:nvPr/>
              </p:nvSpPr>
              <p:spPr>
                <a:xfrm>
                  <a:off x="2304350" y="4304863"/>
                  <a:ext cx="968766" cy="2769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solidFill>
                      <a:effectLst/>
                      <a:uLnTx/>
                      <a:uFillTx/>
                      <a:latin typeface="Calibri" panose="020F0502020204030204"/>
                      <a:ea typeface="+mn-ea"/>
                      <a:cs typeface="+mn-cs"/>
                    </a:rPr>
                    <a:t>Other…</a:t>
                  </a:r>
                </a:p>
              </p:txBody>
            </p:sp>
          </p:grpSp>
        </p:grpSp>
      </p:grpSp>
      <p:grpSp>
        <p:nvGrpSpPr>
          <p:cNvPr id="13" name="Group 12">
            <a:extLst>
              <a:ext uri="{FF2B5EF4-FFF2-40B4-BE49-F238E27FC236}">
                <a16:creationId xmlns:a16="http://schemas.microsoft.com/office/drawing/2014/main" id="{530F5864-541E-4C92-A388-D8D46BD6A407}"/>
              </a:ext>
            </a:extLst>
          </p:cNvPr>
          <p:cNvGrpSpPr/>
          <p:nvPr/>
        </p:nvGrpSpPr>
        <p:grpSpPr>
          <a:xfrm>
            <a:off x="4572311" y="4498643"/>
            <a:ext cx="874090" cy="468262"/>
            <a:chOff x="7723156" y="4037750"/>
            <a:chExt cx="874090" cy="468262"/>
          </a:xfrm>
        </p:grpSpPr>
        <p:sp>
          <p:nvSpPr>
            <p:cNvPr id="105" name="Rectangle 27">
              <a:extLst>
                <a:ext uri="{FF2B5EF4-FFF2-40B4-BE49-F238E27FC236}">
                  <a16:creationId xmlns:a16="http://schemas.microsoft.com/office/drawing/2014/main" id="{C2BA5367-B91B-41F8-919E-97A81ECCAF88}"/>
                </a:ext>
              </a:extLst>
            </p:cNvPr>
            <p:cNvSpPr/>
            <p:nvPr/>
          </p:nvSpPr>
          <p:spPr>
            <a:xfrm>
              <a:off x="7914016" y="4255966"/>
              <a:ext cx="683230" cy="250046"/>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GB" sz="1100" b="0" i="0" u="none" strike="noStrike" kern="1200" cap="none" spc="0" normalizeH="0" baseline="0" noProof="0" dirty="0">
                <a:ln>
                  <a:noFill/>
                </a:ln>
                <a:solidFill>
                  <a:srgbClr val="00447C"/>
                </a:solidFill>
                <a:effectLst/>
                <a:uLnTx/>
                <a:uFillTx/>
                <a:latin typeface="Arial"/>
                <a:ea typeface="+mn-ea"/>
                <a:cs typeface="+mn-cs"/>
              </a:endParaRPr>
            </a:p>
          </p:txBody>
        </p:sp>
        <p:sp>
          <p:nvSpPr>
            <p:cNvPr id="106" name="Rectangle 27">
              <a:extLst>
                <a:ext uri="{FF2B5EF4-FFF2-40B4-BE49-F238E27FC236}">
                  <a16:creationId xmlns:a16="http://schemas.microsoft.com/office/drawing/2014/main" id="{BB9F8EC6-3486-43A2-BBA0-EDB4D78D7421}"/>
                </a:ext>
              </a:extLst>
            </p:cNvPr>
            <p:cNvSpPr/>
            <p:nvPr/>
          </p:nvSpPr>
          <p:spPr>
            <a:xfrm>
              <a:off x="7855866" y="4182618"/>
              <a:ext cx="675392" cy="266834"/>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GB" sz="1100" b="0" i="0" u="none" strike="noStrike" kern="1200" cap="none" spc="0" normalizeH="0" baseline="0" noProof="0" dirty="0">
                <a:ln>
                  <a:noFill/>
                </a:ln>
                <a:solidFill>
                  <a:srgbClr val="00447C"/>
                </a:solidFill>
                <a:effectLst/>
                <a:uLnTx/>
                <a:uFillTx/>
                <a:latin typeface="Arial"/>
                <a:ea typeface="+mn-ea"/>
                <a:cs typeface="+mn-cs"/>
              </a:endParaRPr>
            </a:p>
          </p:txBody>
        </p:sp>
        <p:sp>
          <p:nvSpPr>
            <p:cNvPr id="107" name="Rectangle 27">
              <a:extLst>
                <a:ext uri="{FF2B5EF4-FFF2-40B4-BE49-F238E27FC236}">
                  <a16:creationId xmlns:a16="http://schemas.microsoft.com/office/drawing/2014/main" id="{79D300BF-46B0-4C5C-BF4C-E52170DBCD12}"/>
                </a:ext>
              </a:extLst>
            </p:cNvPr>
            <p:cNvSpPr/>
            <p:nvPr/>
          </p:nvSpPr>
          <p:spPr>
            <a:xfrm>
              <a:off x="7773711" y="4087487"/>
              <a:ext cx="682131" cy="28655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GB" sz="1100" b="0" i="0" u="none" strike="noStrike" kern="1200" cap="none" spc="0" normalizeH="0" baseline="0" noProof="0" dirty="0">
                <a:ln>
                  <a:noFill/>
                </a:ln>
                <a:solidFill>
                  <a:srgbClr val="00447C"/>
                </a:solidFill>
                <a:effectLst/>
                <a:uLnTx/>
                <a:uFillTx/>
                <a:latin typeface="Arial"/>
                <a:ea typeface="+mn-ea"/>
                <a:cs typeface="+mn-cs"/>
              </a:endParaRPr>
            </a:p>
          </p:txBody>
        </p:sp>
        <p:sp>
          <p:nvSpPr>
            <p:cNvPr id="108" name="Rectangle 27">
              <a:extLst>
                <a:ext uri="{FF2B5EF4-FFF2-40B4-BE49-F238E27FC236}">
                  <a16:creationId xmlns:a16="http://schemas.microsoft.com/office/drawing/2014/main" id="{EEF646B7-7B24-4CB4-B4EE-F3C777AED210}"/>
                </a:ext>
              </a:extLst>
            </p:cNvPr>
            <p:cNvSpPr/>
            <p:nvPr/>
          </p:nvSpPr>
          <p:spPr>
            <a:xfrm>
              <a:off x="7723156" y="4037750"/>
              <a:ext cx="647846" cy="280954"/>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GB" altLang="zh-TW" sz="600" b="0" i="0" u="none" strike="noStrike" kern="1200" cap="none" spc="0" normalizeH="0" baseline="0" noProof="0" dirty="0">
                  <a:ln>
                    <a:noFill/>
                  </a:ln>
                  <a:solidFill>
                    <a:srgbClr val="00447C"/>
                  </a:solidFill>
                  <a:effectLst/>
                  <a:uLnTx/>
                  <a:uFillTx/>
                  <a:latin typeface="Arial"/>
                  <a:ea typeface="新細明體" panose="02020500000000000000" pitchFamily="18" charset="-120"/>
                  <a:cs typeface="+mn-cs"/>
                </a:rPr>
                <a:t>Protocols </a:t>
              </a:r>
            </a:p>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GB" altLang="zh-TW" sz="600" b="0" i="0" u="none" strike="noStrike" kern="1200" cap="none" spc="0" normalizeH="0" baseline="0" noProof="0" dirty="0">
                  <a:ln>
                    <a:noFill/>
                  </a:ln>
                  <a:solidFill>
                    <a:srgbClr val="00447C"/>
                  </a:solidFill>
                  <a:effectLst/>
                  <a:uLnTx/>
                  <a:uFillTx/>
                  <a:latin typeface="Arial"/>
                  <a:ea typeface="新細明體" panose="02020500000000000000" pitchFamily="18" charset="-120"/>
                  <a:cs typeface="+mn-cs"/>
                </a:rPr>
                <a:t>(e.g. Modbus)</a:t>
              </a:r>
            </a:p>
          </p:txBody>
        </p:sp>
      </p:grpSp>
      <p:cxnSp>
        <p:nvCxnSpPr>
          <p:cNvPr id="109" name="Straight Arrow Connector 37">
            <a:extLst>
              <a:ext uri="{FF2B5EF4-FFF2-40B4-BE49-F238E27FC236}">
                <a16:creationId xmlns:a16="http://schemas.microsoft.com/office/drawing/2014/main" id="{8C111825-D35C-43C8-9347-EF85CE5C4270}"/>
              </a:ext>
            </a:extLst>
          </p:cNvPr>
          <p:cNvCxnSpPr>
            <a:cxnSpLocks/>
          </p:cNvCxnSpPr>
          <p:nvPr/>
        </p:nvCxnSpPr>
        <p:spPr>
          <a:xfrm flipH="1" flipV="1">
            <a:off x="4935236" y="3575961"/>
            <a:ext cx="1" cy="11118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11" name="Straight Arrow Connector 69">
            <a:extLst>
              <a:ext uri="{FF2B5EF4-FFF2-40B4-BE49-F238E27FC236}">
                <a16:creationId xmlns:a16="http://schemas.microsoft.com/office/drawing/2014/main" id="{503B22FC-0DDD-4F9E-943E-70D0FB4AA16F}"/>
              </a:ext>
            </a:extLst>
          </p:cNvPr>
          <p:cNvCxnSpPr>
            <a:cxnSpLocks/>
          </p:cNvCxnSpPr>
          <p:nvPr/>
        </p:nvCxnSpPr>
        <p:spPr>
          <a:xfrm flipV="1">
            <a:off x="4933941" y="4156203"/>
            <a:ext cx="2541" cy="342440"/>
          </a:xfrm>
          <a:prstGeom prst="straightConnector1">
            <a:avLst/>
          </a:prstGeom>
          <a:ln w="19050">
            <a:prstDash val="sys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2" name="Straight Arrow Connector 69">
            <a:extLst>
              <a:ext uri="{FF2B5EF4-FFF2-40B4-BE49-F238E27FC236}">
                <a16:creationId xmlns:a16="http://schemas.microsoft.com/office/drawing/2014/main" id="{1D5E4EE7-87E5-4ADD-A443-EDE16FCA30AB}"/>
              </a:ext>
            </a:extLst>
          </p:cNvPr>
          <p:cNvCxnSpPr>
            <a:cxnSpLocks/>
          </p:cNvCxnSpPr>
          <p:nvPr/>
        </p:nvCxnSpPr>
        <p:spPr>
          <a:xfrm>
            <a:off x="3014284" y="2668339"/>
            <a:ext cx="1094210" cy="0"/>
          </a:xfrm>
          <a:prstGeom prst="straightConnector1">
            <a:avLst/>
          </a:prstGeom>
          <a:ln w="19050">
            <a:prstDash val="sys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3" name="Straight Arrow Connector 69">
            <a:extLst>
              <a:ext uri="{FF2B5EF4-FFF2-40B4-BE49-F238E27FC236}">
                <a16:creationId xmlns:a16="http://schemas.microsoft.com/office/drawing/2014/main" id="{F9C0ACA4-0CE0-4603-A983-0C31D636FE24}"/>
              </a:ext>
            </a:extLst>
          </p:cNvPr>
          <p:cNvCxnSpPr>
            <a:cxnSpLocks/>
          </p:cNvCxnSpPr>
          <p:nvPr/>
        </p:nvCxnSpPr>
        <p:spPr>
          <a:xfrm flipV="1">
            <a:off x="3006232" y="2685717"/>
            <a:ext cx="0" cy="1970203"/>
          </a:xfrm>
          <a:prstGeom prst="straightConnector1">
            <a:avLst/>
          </a:prstGeom>
          <a:ln w="19050">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14" name="Straight Arrow Connector 69">
            <a:extLst>
              <a:ext uri="{FF2B5EF4-FFF2-40B4-BE49-F238E27FC236}">
                <a16:creationId xmlns:a16="http://schemas.microsoft.com/office/drawing/2014/main" id="{F253BCF9-0B39-4EA9-B19D-21485E484059}"/>
              </a:ext>
            </a:extLst>
          </p:cNvPr>
          <p:cNvCxnSpPr>
            <a:cxnSpLocks/>
          </p:cNvCxnSpPr>
          <p:nvPr/>
        </p:nvCxnSpPr>
        <p:spPr>
          <a:xfrm>
            <a:off x="3014284" y="4647966"/>
            <a:ext cx="1555423" cy="1"/>
          </a:xfrm>
          <a:prstGeom prst="straightConnector1">
            <a:avLst/>
          </a:prstGeom>
          <a:ln w="19050">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17" name="Straight Arrow Connector 35">
            <a:extLst>
              <a:ext uri="{FF2B5EF4-FFF2-40B4-BE49-F238E27FC236}">
                <a16:creationId xmlns:a16="http://schemas.microsoft.com/office/drawing/2014/main" id="{DF69EFDC-41D4-4B8E-93DA-CE91EA9A29F8}"/>
              </a:ext>
            </a:extLst>
          </p:cNvPr>
          <p:cNvCxnSpPr>
            <a:cxnSpLocks/>
          </p:cNvCxnSpPr>
          <p:nvPr/>
        </p:nvCxnSpPr>
        <p:spPr>
          <a:xfrm>
            <a:off x="1911349" y="2296280"/>
            <a:ext cx="405353" cy="0"/>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23" name="Picture 122">
            <a:extLst>
              <a:ext uri="{FF2B5EF4-FFF2-40B4-BE49-F238E27FC236}">
                <a16:creationId xmlns:a16="http://schemas.microsoft.com/office/drawing/2014/main" id="{B28FDD96-2E4E-4A56-B416-27796B7D4766}"/>
              </a:ext>
            </a:extLst>
          </p:cNvPr>
          <p:cNvPicPr>
            <a:picLocks noChangeAspect="1"/>
          </p:cNvPicPr>
          <p:nvPr/>
        </p:nvPicPr>
        <p:blipFill>
          <a:blip r:embed="rId3">
            <a:clrChange>
              <a:clrFrom>
                <a:srgbClr val="FFFFFF"/>
              </a:clrFrom>
              <a:clrTo>
                <a:srgbClr val="FFFFFF">
                  <a:alpha val="0"/>
                </a:srgbClr>
              </a:clrTo>
            </a:clrChange>
            <a:duotone>
              <a:schemeClr val="accent1">
                <a:shade val="45000"/>
                <a:satMod val="135000"/>
              </a:schemeClr>
              <a:prstClr val="white"/>
            </a:duotone>
          </a:blip>
          <a:stretch>
            <a:fillRect/>
          </a:stretch>
        </p:blipFill>
        <p:spPr>
          <a:xfrm>
            <a:off x="8906071" y="1196971"/>
            <a:ext cx="1204661" cy="1168027"/>
          </a:xfrm>
          <a:prstGeom prst="rect">
            <a:avLst/>
          </a:prstGeom>
        </p:spPr>
      </p:pic>
      <p:cxnSp>
        <p:nvCxnSpPr>
          <p:cNvPr id="124" name="Straight Arrow Connector 123">
            <a:extLst>
              <a:ext uri="{FF2B5EF4-FFF2-40B4-BE49-F238E27FC236}">
                <a16:creationId xmlns:a16="http://schemas.microsoft.com/office/drawing/2014/main" id="{5393E715-9865-40A7-B096-C831761AFBE6}"/>
              </a:ext>
            </a:extLst>
          </p:cNvPr>
          <p:cNvCxnSpPr/>
          <p:nvPr/>
        </p:nvCxnSpPr>
        <p:spPr>
          <a:xfrm>
            <a:off x="1747925" y="5606007"/>
            <a:ext cx="0" cy="312128"/>
          </a:xfrm>
          <a:prstGeom prst="straightConnector1">
            <a:avLst/>
          </a:prstGeom>
          <a:ln w="34925">
            <a:solidFill>
              <a:schemeClr val="accent1">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5" name="Straight Arrow Connector 124">
            <a:extLst>
              <a:ext uri="{FF2B5EF4-FFF2-40B4-BE49-F238E27FC236}">
                <a16:creationId xmlns:a16="http://schemas.microsoft.com/office/drawing/2014/main" id="{F3A26A47-EE7C-4502-917A-028E4BA1CB00}"/>
              </a:ext>
            </a:extLst>
          </p:cNvPr>
          <p:cNvCxnSpPr/>
          <p:nvPr/>
        </p:nvCxnSpPr>
        <p:spPr>
          <a:xfrm>
            <a:off x="3276638" y="5588725"/>
            <a:ext cx="0" cy="312128"/>
          </a:xfrm>
          <a:prstGeom prst="straightConnector1">
            <a:avLst/>
          </a:prstGeom>
          <a:ln w="34925">
            <a:solidFill>
              <a:schemeClr val="accent1">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6" name="Straight Arrow Connector 125">
            <a:extLst>
              <a:ext uri="{FF2B5EF4-FFF2-40B4-BE49-F238E27FC236}">
                <a16:creationId xmlns:a16="http://schemas.microsoft.com/office/drawing/2014/main" id="{5E413274-1DCA-48E3-A69D-3435614F3DD9}"/>
              </a:ext>
            </a:extLst>
          </p:cNvPr>
          <p:cNvCxnSpPr/>
          <p:nvPr/>
        </p:nvCxnSpPr>
        <p:spPr>
          <a:xfrm>
            <a:off x="4767645" y="5590296"/>
            <a:ext cx="0" cy="312128"/>
          </a:xfrm>
          <a:prstGeom prst="straightConnector1">
            <a:avLst/>
          </a:prstGeom>
          <a:ln w="34925">
            <a:solidFill>
              <a:schemeClr val="accent1">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9" name="Straight Arrow Connector 128">
            <a:extLst>
              <a:ext uri="{FF2B5EF4-FFF2-40B4-BE49-F238E27FC236}">
                <a16:creationId xmlns:a16="http://schemas.microsoft.com/office/drawing/2014/main" id="{D91C91BC-4654-4296-9C84-884675B33818}"/>
              </a:ext>
            </a:extLst>
          </p:cNvPr>
          <p:cNvCxnSpPr/>
          <p:nvPr/>
        </p:nvCxnSpPr>
        <p:spPr>
          <a:xfrm>
            <a:off x="6239798" y="5563587"/>
            <a:ext cx="0" cy="312128"/>
          </a:xfrm>
          <a:prstGeom prst="straightConnector1">
            <a:avLst/>
          </a:prstGeom>
          <a:ln w="34925">
            <a:solidFill>
              <a:schemeClr val="accent1">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30" name="Rectangle 51">
            <a:extLst>
              <a:ext uri="{FF2B5EF4-FFF2-40B4-BE49-F238E27FC236}">
                <a16:creationId xmlns:a16="http://schemas.microsoft.com/office/drawing/2014/main" id="{D8811E96-F429-49E1-BBDE-2EB5A6393F2E}"/>
              </a:ext>
            </a:extLst>
          </p:cNvPr>
          <p:cNvSpPr/>
          <p:nvPr/>
        </p:nvSpPr>
        <p:spPr>
          <a:xfrm>
            <a:off x="6043562" y="2682712"/>
            <a:ext cx="864089" cy="451791"/>
          </a:xfrm>
          <a:prstGeom prst="rect">
            <a:avLst/>
          </a:prstGeom>
          <a:solidFill>
            <a:schemeClr val="bg1"/>
          </a:solid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GB" sz="700" b="0" i="0" u="none" strike="noStrike" kern="1200" cap="none" spc="0" normalizeH="0" baseline="0" noProof="0" dirty="0">
                <a:ln>
                  <a:noFill/>
                </a:ln>
                <a:solidFill>
                  <a:prstClr val="black"/>
                </a:solidFill>
                <a:effectLst/>
                <a:uLnTx/>
                <a:uFillTx/>
                <a:latin typeface="Arial"/>
                <a:ea typeface="+mn-ea"/>
                <a:cs typeface="+mn-cs"/>
              </a:rPr>
              <a:t>System Management Agent</a:t>
            </a:r>
          </a:p>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GB" sz="700" b="0" i="0" u="none" strike="noStrike" kern="1200" cap="none" spc="0" normalizeH="0" baseline="0" noProof="0" dirty="0">
                <a:ln>
                  <a:noFill/>
                </a:ln>
                <a:solidFill>
                  <a:prstClr val="black"/>
                </a:solidFill>
                <a:effectLst/>
                <a:uLnTx/>
                <a:uFillTx/>
                <a:latin typeface="Arial"/>
                <a:ea typeface="+mn-ea"/>
                <a:cs typeface="+mn-cs"/>
              </a:rPr>
              <a:t>SMA</a:t>
            </a:r>
          </a:p>
        </p:txBody>
      </p:sp>
      <p:sp>
        <p:nvSpPr>
          <p:cNvPr id="131" name="Rectangle 63">
            <a:extLst>
              <a:ext uri="{FF2B5EF4-FFF2-40B4-BE49-F238E27FC236}">
                <a16:creationId xmlns:a16="http://schemas.microsoft.com/office/drawing/2014/main" id="{7BE3094B-5718-42D6-807F-3869508EC183}"/>
              </a:ext>
            </a:extLst>
          </p:cNvPr>
          <p:cNvSpPr/>
          <p:nvPr/>
        </p:nvSpPr>
        <p:spPr>
          <a:xfrm>
            <a:off x="6010585" y="4062919"/>
            <a:ext cx="911815" cy="414667"/>
          </a:xfrm>
          <a:prstGeom prst="rect">
            <a:avLst/>
          </a:prstGeom>
          <a:solidFill>
            <a:schemeClr val="bg1"/>
          </a:solid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GB" sz="700" b="0" i="0" u="none" strike="noStrike" kern="1200" cap="none" spc="0" normalizeH="0" baseline="0" noProof="0" dirty="0">
                <a:ln>
                  <a:noFill/>
                </a:ln>
                <a:solidFill>
                  <a:prstClr val="black"/>
                </a:solidFill>
                <a:effectLst/>
                <a:uLnTx/>
                <a:uFillTx/>
                <a:latin typeface="Arial"/>
                <a:ea typeface="+mn-ea"/>
                <a:cs typeface="+mn-cs"/>
              </a:rPr>
              <a:t>Pluggable Security</a:t>
            </a:r>
          </a:p>
        </p:txBody>
      </p:sp>
      <p:sp>
        <p:nvSpPr>
          <p:cNvPr id="133" name="TextBox 61">
            <a:extLst>
              <a:ext uri="{FF2B5EF4-FFF2-40B4-BE49-F238E27FC236}">
                <a16:creationId xmlns:a16="http://schemas.microsoft.com/office/drawing/2014/main" id="{0AEBE6BE-FB28-46F5-B2C2-7FB0351BEAD9}"/>
              </a:ext>
            </a:extLst>
          </p:cNvPr>
          <p:cNvSpPr txBox="1"/>
          <p:nvPr/>
        </p:nvSpPr>
        <p:spPr>
          <a:xfrm>
            <a:off x="8289234" y="3374460"/>
            <a:ext cx="2604052" cy="369332"/>
          </a:xfrm>
          <a:prstGeom prst="rect">
            <a:avLst/>
          </a:prstGeom>
          <a:noFill/>
        </p:spPr>
        <p:txBody>
          <a:bodyPr wrap="square"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prstClr val="black"/>
                </a:solidFill>
                <a:effectLst/>
                <a:uLnTx/>
                <a:uFillTx/>
                <a:latin typeface="Arial"/>
                <a:ea typeface="+mn-ea"/>
                <a:cs typeface="+mn-cs"/>
              </a:rPr>
              <a:t>Pluggable (optional) System Management</a:t>
            </a:r>
          </a:p>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prstClr val="black"/>
                </a:solidFill>
                <a:effectLst/>
                <a:uLnTx/>
                <a:uFillTx/>
                <a:latin typeface="Arial"/>
                <a:ea typeface="+mn-ea"/>
                <a:cs typeface="+mn-cs"/>
              </a:rPr>
              <a:t>(e.g. </a:t>
            </a:r>
            <a:r>
              <a:rPr kumimoji="0" lang="en-GB" sz="900" b="0" i="0" u="none" strike="noStrike" kern="1200" cap="none" spc="0" normalizeH="0" baseline="0" noProof="0" dirty="0" err="1">
                <a:ln>
                  <a:noFill/>
                </a:ln>
                <a:solidFill>
                  <a:prstClr val="black"/>
                </a:solidFill>
                <a:effectLst/>
                <a:uLnTx/>
                <a:uFillTx/>
                <a:latin typeface="Arial"/>
                <a:ea typeface="+mn-ea"/>
                <a:cs typeface="+mn-cs"/>
              </a:rPr>
              <a:t>VmWare</a:t>
            </a:r>
            <a:r>
              <a:rPr kumimoji="0" lang="en-GB" sz="900" b="0" i="0" u="none" strike="noStrike" kern="1200" cap="none" spc="0" normalizeH="0" baseline="0" noProof="0" dirty="0">
                <a:ln>
                  <a:noFill/>
                </a:ln>
                <a:solidFill>
                  <a:prstClr val="black"/>
                </a:solidFill>
                <a:effectLst/>
                <a:uLnTx/>
                <a:uFillTx/>
                <a:latin typeface="Arial"/>
                <a:ea typeface="+mn-ea"/>
                <a:cs typeface="+mn-cs"/>
              </a:rPr>
              <a:t> </a:t>
            </a:r>
            <a:r>
              <a:rPr kumimoji="0" lang="en-GB" sz="900" b="0" i="0" u="none" strike="noStrike" kern="1200" cap="none" spc="0" normalizeH="0" baseline="0" noProof="0" dirty="0" err="1">
                <a:ln>
                  <a:noFill/>
                </a:ln>
                <a:solidFill>
                  <a:prstClr val="black"/>
                </a:solidFill>
                <a:effectLst/>
                <a:uLnTx/>
                <a:uFillTx/>
                <a:latin typeface="Arial"/>
                <a:ea typeface="+mn-ea"/>
                <a:cs typeface="+mn-cs"/>
              </a:rPr>
              <a:t>Pusle</a:t>
            </a:r>
            <a:r>
              <a:rPr kumimoji="0" lang="en-GB" sz="900" b="0" i="0" u="none" strike="noStrike" kern="1200" cap="none" spc="0" normalizeH="0" baseline="0" noProof="0" dirty="0">
                <a:ln>
                  <a:noFill/>
                </a:ln>
                <a:solidFill>
                  <a:prstClr val="black"/>
                </a:solidFill>
                <a:effectLst/>
                <a:uLnTx/>
                <a:uFillTx/>
                <a:latin typeface="Arial"/>
                <a:ea typeface="+mn-ea"/>
                <a:cs typeface="+mn-cs"/>
              </a:rPr>
              <a:t>, Pixeom, Kubernetes/K3S)</a:t>
            </a:r>
          </a:p>
        </p:txBody>
      </p:sp>
      <p:sp>
        <p:nvSpPr>
          <p:cNvPr id="134" name="TextBox 82">
            <a:extLst>
              <a:ext uri="{FF2B5EF4-FFF2-40B4-BE49-F238E27FC236}">
                <a16:creationId xmlns:a16="http://schemas.microsoft.com/office/drawing/2014/main" id="{4952BC91-A9FA-4C19-8E86-261ED12B9DED}"/>
              </a:ext>
            </a:extLst>
          </p:cNvPr>
          <p:cNvSpPr txBox="1"/>
          <p:nvPr/>
        </p:nvSpPr>
        <p:spPr>
          <a:xfrm>
            <a:off x="8635386" y="4739882"/>
            <a:ext cx="2041007" cy="507831"/>
          </a:xfrm>
          <a:prstGeom prst="rect">
            <a:avLst/>
          </a:prstGeom>
          <a:noFill/>
        </p:spPr>
        <p:txBody>
          <a:bodyPr wrap="square" rtlCol="0" anchor="ctr">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prstClr val="black"/>
                </a:solidFill>
                <a:effectLst/>
                <a:uLnTx/>
                <a:uFillTx/>
                <a:latin typeface="Arial"/>
                <a:ea typeface="+mn-ea"/>
                <a:cs typeface="+mn-cs"/>
              </a:rPr>
              <a:t>Pluggable (optional) Security</a:t>
            </a:r>
          </a:p>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prstClr val="black"/>
                </a:solidFill>
                <a:effectLst/>
                <a:uLnTx/>
                <a:uFillTx/>
                <a:latin typeface="Arial"/>
                <a:ea typeface="+mn-ea"/>
                <a:cs typeface="+mn-cs"/>
              </a:rPr>
              <a:t>e.g. RSA Iris, FORGEROCK, MOCANA</a:t>
            </a:r>
          </a:p>
        </p:txBody>
      </p:sp>
      <p:cxnSp>
        <p:nvCxnSpPr>
          <p:cNvPr id="137" name="Straight Arrow Connector 58">
            <a:extLst>
              <a:ext uri="{FF2B5EF4-FFF2-40B4-BE49-F238E27FC236}">
                <a16:creationId xmlns:a16="http://schemas.microsoft.com/office/drawing/2014/main" id="{6F7C99FE-AABD-404C-8BCA-3105C6FB3DD0}"/>
              </a:ext>
            </a:extLst>
          </p:cNvPr>
          <p:cNvCxnSpPr>
            <a:cxnSpLocks/>
            <a:endCxn id="119" idx="1"/>
          </p:cNvCxnSpPr>
          <p:nvPr/>
        </p:nvCxnSpPr>
        <p:spPr>
          <a:xfrm>
            <a:off x="6903035" y="4296225"/>
            <a:ext cx="1915273" cy="2516"/>
          </a:xfrm>
          <a:prstGeom prst="straightConnector1">
            <a:avLst/>
          </a:prstGeom>
          <a:ln w="12700">
            <a:solidFill>
              <a:schemeClr val="accent3">
                <a:lumMod val="50000"/>
              </a:schemeClr>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8" name="Straight Arrow Connector 58">
            <a:extLst>
              <a:ext uri="{FF2B5EF4-FFF2-40B4-BE49-F238E27FC236}">
                <a16:creationId xmlns:a16="http://schemas.microsoft.com/office/drawing/2014/main" id="{FE24D950-2393-421A-B19E-20CA597D7056}"/>
              </a:ext>
            </a:extLst>
          </p:cNvPr>
          <p:cNvCxnSpPr>
            <a:cxnSpLocks/>
          </p:cNvCxnSpPr>
          <p:nvPr/>
        </p:nvCxnSpPr>
        <p:spPr>
          <a:xfrm>
            <a:off x="6917635" y="2904346"/>
            <a:ext cx="1898374" cy="0"/>
          </a:xfrm>
          <a:prstGeom prst="straightConnector1">
            <a:avLst/>
          </a:prstGeom>
          <a:ln w="12700">
            <a:solidFill>
              <a:schemeClr val="accent3">
                <a:lumMod val="50000"/>
              </a:schemeClr>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144" name="Rectangle: Rounded Corners 143">
            <a:extLst>
              <a:ext uri="{FF2B5EF4-FFF2-40B4-BE49-F238E27FC236}">
                <a16:creationId xmlns:a16="http://schemas.microsoft.com/office/drawing/2014/main" id="{6498F2BB-02F5-42B9-A29E-FE5FA46C60E1}"/>
              </a:ext>
            </a:extLst>
          </p:cNvPr>
          <p:cNvSpPr/>
          <p:nvPr/>
        </p:nvSpPr>
        <p:spPr>
          <a:xfrm>
            <a:off x="1093573" y="4256703"/>
            <a:ext cx="1115182" cy="551257"/>
          </a:xfrm>
          <a:prstGeom prst="roundRect">
            <a:avLst/>
          </a:prstGeom>
          <a:solidFill>
            <a:schemeClr val="accent1">
              <a:alpha val="1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45" name="Picture 144">
            <a:extLst>
              <a:ext uri="{FF2B5EF4-FFF2-40B4-BE49-F238E27FC236}">
                <a16:creationId xmlns:a16="http://schemas.microsoft.com/office/drawing/2014/main" id="{F3698ABD-0001-4DC4-A8A6-A7A49708086F}"/>
              </a:ext>
            </a:extLst>
          </p:cNvPr>
          <p:cNvPicPr>
            <a:picLocks noChangeAspect="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t="29840" b="17936"/>
          <a:stretch/>
        </p:blipFill>
        <p:spPr>
          <a:xfrm>
            <a:off x="1198508" y="4382064"/>
            <a:ext cx="545228" cy="269852"/>
          </a:xfrm>
          <a:prstGeom prst="rect">
            <a:avLst/>
          </a:prstGeom>
        </p:spPr>
      </p:pic>
      <p:pic>
        <p:nvPicPr>
          <p:cNvPr id="146" name="Picture 145">
            <a:extLst>
              <a:ext uri="{FF2B5EF4-FFF2-40B4-BE49-F238E27FC236}">
                <a16:creationId xmlns:a16="http://schemas.microsoft.com/office/drawing/2014/main" id="{FD3394AE-B3F4-4180-8465-1679F7A1C1A2}"/>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1765228" y="4367316"/>
            <a:ext cx="384405" cy="309505"/>
          </a:xfrm>
          <a:prstGeom prst="rect">
            <a:avLst/>
          </a:prstGeom>
        </p:spPr>
      </p:pic>
      <p:sp>
        <p:nvSpPr>
          <p:cNvPr id="147" name="TextBox 146">
            <a:extLst>
              <a:ext uri="{FF2B5EF4-FFF2-40B4-BE49-F238E27FC236}">
                <a16:creationId xmlns:a16="http://schemas.microsoft.com/office/drawing/2014/main" id="{465962D2-B634-4015-851F-14F761F53B6C}"/>
              </a:ext>
            </a:extLst>
          </p:cNvPr>
          <p:cNvSpPr txBox="1"/>
          <p:nvPr/>
        </p:nvSpPr>
        <p:spPr>
          <a:xfrm>
            <a:off x="1131283" y="4790101"/>
            <a:ext cx="1018097"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rPr>
              <a:t>Containerized Workloads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rPr>
              <a:t>(e.g. Kata, Docker</a:t>
            </a:r>
            <a:r>
              <a:rPr kumimoji="0" lang="en-US" sz="800" b="1"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sp>
        <p:nvSpPr>
          <p:cNvPr id="153" name="矩形 65">
            <a:extLst>
              <a:ext uri="{FF2B5EF4-FFF2-40B4-BE49-F238E27FC236}">
                <a16:creationId xmlns:a16="http://schemas.microsoft.com/office/drawing/2014/main" id="{58F09290-1BAD-4647-B7C1-A5BB4CC90966}"/>
              </a:ext>
            </a:extLst>
          </p:cNvPr>
          <p:cNvSpPr/>
          <p:nvPr/>
        </p:nvSpPr>
        <p:spPr>
          <a:xfrm>
            <a:off x="499136" y="2730062"/>
            <a:ext cx="1236244" cy="215444"/>
          </a:xfrm>
          <a:prstGeom prst="rect">
            <a:avLst/>
          </a:prstGeom>
        </p:spPr>
        <p:txBody>
          <a:bodyPr wrap="square" anchor="ctr">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GB" altLang="zh-TW" sz="800" b="1" i="0" u="none" strike="noStrike" kern="1200" cap="none" spc="0" normalizeH="0" baseline="0" noProof="0" dirty="0">
                <a:ln>
                  <a:noFill/>
                </a:ln>
                <a:solidFill>
                  <a:prstClr val="black"/>
                </a:solidFill>
                <a:effectLst/>
                <a:uLnTx/>
                <a:uFillTx/>
                <a:latin typeface="Arial"/>
                <a:ea typeface="新細明體" panose="02020500000000000000" pitchFamily="18" charset="-120"/>
                <a:cs typeface="+mn-cs"/>
              </a:rPr>
              <a:t>Soft PLC</a:t>
            </a:r>
          </a:p>
        </p:txBody>
      </p:sp>
      <p:sp>
        <p:nvSpPr>
          <p:cNvPr id="155" name="矩形 65">
            <a:extLst>
              <a:ext uri="{FF2B5EF4-FFF2-40B4-BE49-F238E27FC236}">
                <a16:creationId xmlns:a16="http://schemas.microsoft.com/office/drawing/2014/main" id="{6955DEA1-3077-47BC-B4C0-F8FB5EBD6CDA}"/>
              </a:ext>
            </a:extLst>
          </p:cNvPr>
          <p:cNvSpPr/>
          <p:nvPr/>
        </p:nvSpPr>
        <p:spPr>
          <a:xfrm>
            <a:off x="8539953" y="859853"/>
            <a:ext cx="1632172" cy="253916"/>
          </a:xfrm>
          <a:prstGeom prst="rect">
            <a:avLst/>
          </a:prstGeom>
        </p:spPr>
        <p:txBody>
          <a:bodyPr wrap="square" anchor="ctr">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GB" altLang="zh-TW" sz="1050" b="1" i="0" u="none" strike="noStrike" kern="1200" cap="none" spc="0" normalizeH="0" baseline="0" noProof="0" dirty="0">
                <a:ln>
                  <a:noFill/>
                </a:ln>
                <a:solidFill>
                  <a:prstClr val="black"/>
                </a:solidFill>
                <a:effectLst/>
                <a:uLnTx/>
                <a:uFillTx/>
                <a:latin typeface="Arial"/>
                <a:ea typeface="新細明體" panose="02020500000000000000" pitchFamily="18" charset="-120"/>
                <a:cs typeface="+mn-cs"/>
              </a:rPr>
              <a:t>SCADA/Cloud</a:t>
            </a:r>
          </a:p>
        </p:txBody>
      </p:sp>
      <p:cxnSp>
        <p:nvCxnSpPr>
          <p:cNvPr id="159" name="Straight Arrow Connector 69">
            <a:extLst>
              <a:ext uri="{FF2B5EF4-FFF2-40B4-BE49-F238E27FC236}">
                <a16:creationId xmlns:a16="http://schemas.microsoft.com/office/drawing/2014/main" id="{E5EC28A9-421F-4795-B0AF-DF71C41D97AC}"/>
              </a:ext>
            </a:extLst>
          </p:cNvPr>
          <p:cNvCxnSpPr>
            <a:cxnSpLocks/>
          </p:cNvCxnSpPr>
          <p:nvPr/>
        </p:nvCxnSpPr>
        <p:spPr>
          <a:xfrm>
            <a:off x="5385354" y="3466417"/>
            <a:ext cx="428137" cy="0"/>
          </a:xfrm>
          <a:prstGeom prst="straightConnector1">
            <a:avLst/>
          </a:prstGeom>
          <a:ln w="19050">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161" name="Straight Arrow Connector 69">
            <a:extLst>
              <a:ext uri="{FF2B5EF4-FFF2-40B4-BE49-F238E27FC236}">
                <a16:creationId xmlns:a16="http://schemas.microsoft.com/office/drawing/2014/main" id="{8B0B4948-AF48-4E7C-ACF0-E6EAB7B9A1CB}"/>
              </a:ext>
            </a:extLst>
          </p:cNvPr>
          <p:cNvCxnSpPr>
            <a:cxnSpLocks/>
          </p:cNvCxnSpPr>
          <p:nvPr/>
        </p:nvCxnSpPr>
        <p:spPr>
          <a:xfrm flipV="1">
            <a:off x="5802547" y="1737505"/>
            <a:ext cx="0" cy="1738102"/>
          </a:xfrm>
          <a:prstGeom prst="straightConnector1">
            <a:avLst/>
          </a:prstGeom>
          <a:ln w="19050">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164" name="Straight Arrow Connector 69">
            <a:extLst>
              <a:ext uri="{FF2B5EF4-FFF2-40B4-BE49-F238E27FC236}">
                <a16:creationId xmlns:a16="http://schemas.microsoft.com/office/drawing/2014/main" id="{4F64AF7F-9C03-47AF-9785-1C576F687A9B}"/>
              </a:ext>
            </a:extLst>
          </p:cNvPr>
          <p:cNvCxnSpPr>
            <a:cxnSpLocks/>
          </p:cNvCxnSpPr>
          <p:nvPr/>
        </p:nvCxnSpPr>
        <p:spPr>
          <a:xfrm>
            <a:off x="6928275" y="1727677"/>
            <a:ext cx="2046760" cy="0"/>
          </a:xfrm>
          <a:prstGeom prst="straightConnector1">
            <a:avLst/>
          </a:prstGeom>
          <a:ln w="19050">
            <a:prstDash val="solid"/>
            <a:headEnd type="none"/>
            <a:tailEnd type="triangle"/>
          </a:ln>
        </p:spPr>
        <p:style>
          <a:lnRef idx="1">
            <a:schemeClr val="accent1"/>
          </a:lnRef>
          <a:fillRef idx="0">
            <a:schemeClr val="accent1"/>
          </a:fillRef>
          <a:effectRef idx="0">
            <a:schemeClr val="accent1"/>
          </a:effectRef>
          <a:fontRef idx="minor">
            <a:schemeClr val="tx1"/>
          </a:fontRef>
        </p:style>
      </p:cxnSp>
      <p:sp>
        <p:nvSpPr>
          <p:cNvPr id="171" name="TextBox 170">
            <a:extLst>
              <a:ext uri="{FF2B5EF4-FFF2-40B4-BE49-F238E27FC236}">
                <a16:creationId xmlns:a16="http://schemas.microsoft.com/office/drawing/2014/main" id="{BFC458BC-E254-4688-98F6-6CBA0679DE7D}"/>
              </a:ext>
            </a:extLst>
          </p:cNvPr>
          <p:cNvSpPr txBox="1"/>
          <p:nvPr/>
        </p:nvSpPr>
        <p:spPr>
          <a:xfrm>
            <a:off x="6182676" y="1891849"/>
            <a:ext cx="621379"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alibri" panose="020F0502020204030204"/>
                <a:ea typeface="+mn-ea"/>
                <a:cs typeface="+mn-cs"/>
              </a:rPr>
              <a:t>Pub/Sub</a:t>
            </a:r>
          </a:p>
        </p:txBody>
      </p:sp>
      <p:grpSp>
        <p:nvGrpSpPr>
          <p:cNvPr id="174" name="Group 173">
            <a:extLst>
              <a:ext uri="{FF2B5EF4-FFF2-40B4-BE49-F238E27FC236}">
                <a16:creationId xmlns:a16="http://schemas.microsoft.com/office/drawing/2014/main" id="{9803DB15-82CD-477A-9B02-2BAB32C48F3F}"/>
              </a:ext>
            </a:extLst>
          </p:cNvPr>
          <p:cNvGrpSpPr/>
          <p:nvPr/>
        </p:nvGrpSpPr>
        <p:grpSpPr>
          <a:xfrm>
            <a:off x="5921068" y="1511596"/>
            <a:ext cx="1000460" cy="421323"/>
            <a:chOff x="9154759" y="5615492"/>
            <a:chExt cx="1000460" cy="421323"/>
          </a:xfrm>
        </p:grpSpPr>
        <p:pic>
          <p:nvPicPr>
            <p:cNvPr id="169" name="Picture 168">
              <a:extLst>
                <a:ext uri="{FF2B5EF4-FFF2-40B4-BE49-F238E27FC236}">
                  <a16:creationId xmlns:a16="http://schemas.microsoft.com/office/drawing/2014/main" id="{0E268827-81C2-45A4-B6F8-6A0CC2CC223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276516" y="5627485"/>
              <a:ext cx="507349" cy="281486"/>
            </a:xfrm>
            <a:prstGeom prst="rect">
              <a:avLst/>
            </a:prstGeom>
          </p:spPr>
        </p:pic>
        <p:pic>
          <p:nvPicPr>
            <p:cNvPr id="173" name="Picture 172" descr="A screenshot of a cell phone&#10;&#10;Description automatically generated">
              <a:extLst>
                <a:ext uri="{FF2B5EF4-FFF2-40B4-BE49-F238E27FC236}">
                  <a16:creationId xmlns:a16="http://schemas.microsoft.com/office/drawing/2014/main" id="{D863AF53-7CD2-49A8-B87D-657F53F70C4F}"/>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11516" t="37577" r="8672" b="35318"/>
            <a:stretch/>
          </p:blipFill>
          <p:spPr>
            <a:xfrm>
              <a:off x="9509760" y="5827396"/>
              <a:ext cx="516368" cy="175371"/>
            </a:xfrm>
            <a:prstGeom prst="rect">
              <a:avLst/>
            </a:prstGeom>
          </p:spPr>
        </p:pic>
        <p:sp>
          <p:nvSpPr>
            <p:cNvPr id="170" name="Rectangle: Rounded Corners 169">
              <a:extLst>
                <a:ext uri="{FF2B5EF4-FFF2-40B4-BE49-F238E27FC236}">
                  <a16:creationId xmlns:a16="http://schemas.microsoft.com/office/drawing/2014/main" id="{3A2EADAD-5BBE-46D5-B947-9C9DD2520D6A}"/>
                </a:ext>
              </a:extLst>
            </p:cNvPr>
            <p:cNvSpPr/>
            <p:nvPr/>
          </p:nvSpPr>
          <p:spPr>
            <a:xfrm>
              <a:off x="9154759" y="5615492"/>
              <a:ext cx="1000460" cy="421323"/>
            </a:xfrm>
            <a:prstGeom prst="roundRect">
              <a:avLst/>
            </a:prstGeom>
            <a:solidFill>
              <a:schemeClr val="bg1">
                <a:alpha val="1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cxnSp>
        <p:nvCxnSpPr>
          <p:cNvPr id="176" name="Straight Arrow Connector 69">
            <a:extLst>
              <a:ext uri="{FF2B5EF4-FFF2-40B4-BE49-F238E27FC236}">
                <a16:creationId xmlns:a16="http://schemas.microsoft.com/office/drawing/2014/main" id="{627AAD69-0E33-452F-B241-F5C03C88279C}"/>
              </a:ext>
            </a:extLst>
          </p:cNvPr>
          <p:cNvCxnSpPr>
            <a:cxnSpLocks/>
            <a:endCxn id="170" idx="1"/>
          </p:cNvCxnSpPr>
          <p:nvPr/>
        </p:nvCxnSpPr>
        <p:spPr>
          <a:xfrm flipV="1">
            <a:off x="5147884" y="1739238"/>
            <a:ext cx="773184" cy="1527"/>
          </a:xfrm>
          <a:prstGeom prst="straightConnector1">
            <a:avLst/>
          </a:prstGeom>
          <a:ln w="19050">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182" name="Straight Arrow Connector 35">
            <a:extLst>
              <a:ext uri="{FF2B5EF4-FFF2-40B4-BE49-F238E27FC236}">
                <a16:creationId xmlns:a16="http://schemas.microsoft.com/office/drawing/2014/main" id="{53FB7185-D1AD-4764-89D3-36F7B1BEF5EC}"/>
              </a:ext>
            </a:extLst>
          </p:cNvPr>
          <p:cNvCxnSpPr>
            <a:cxnSpLocks/>
            <a:stCxn id="44" idx="0"/>
          </p:cNvCxnSpPr>
          <p:nvPr/>
        </p:nvCxnSpPr>
        <p:spPr>
          <a:xfrm flipH="1" flipV="1">
            <a:off x="4352469" y="2310014"/>
            <a:ext cx="2050" cy="14038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86" name="TextBox 185">
            <a:extLst>
              <a:ext uri="{FF2B5EF4-FFF2-40B4-BE49-F238E27FC236}">
                <a16:creationId xmlns:a16="http://schemas.microsoft.com/office/drawing/2014/main" id="{CB80AFD1-8052-49BD-90E2-12CA2CEBBA0A}"/>
              </a:ext>
            </a:extLst>
          </p:cNvPr>
          <p:cNvSpPr txBox="1"/>
          <p:nvPr/>
        </p:nvSpPr>
        <p:spPr>
          <a:xfrm>
            <a:off x="3106100" y="4692199"/>
            <a:ext cx="1323025" cy="41549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prstClr val="black"/>
                </a:solidFill>
                <a:effectLst/>
                <a:uLnTx/>
                <a:uFillTx/>
                <a:latin typeface="Calibri" panose="020F0502020204030204"/>
                <a:ea typeface="+mn-ea"/>
                <a:cs typeface="+mn-cs"/>
              </a:rPr>
              <a:t>OT data ingestion via Device Service deployed on Core Platform or RT Subsystem</a:t>
            </a:r>
          </a:p>
        </p:txBody>
      </p:sp>
      <p:cxnSp>
        <p:nvCxnSpPr>
          <p:cNvPr id="51" name="Straight Arrow Connector 35">
            <a:extLst>
              <a:ext uri="{FF2B5EF4-FFF2-40B4-BE49-F238E27FC236}">
                <a16:creationId xmlns:a16="http://schemas.microsoft.com/office/drawing/2014/main" id="{7C020AAB-0BEA-4C90-B8EC-540BAD9E4482}"/>
              </a:ext>
            </a:extLst>
          </p:cNvPr>
          <p:cNvCxnSpPr>
            <a:cxnSpLocks/>
          </p:cNvCxnSpPr>
          <p:nvPr/>
        </p:nvCxnSpPr>
        <p:spPr>
          <a:xfrm flipV="1">
            <a:off x="4933494" y="2324100"/>
            <a:ext cx="0" cy="101917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10" name="TextBox 109">
            <a:extLst>
              <a:ext uri="{FF2B5EF4-FFF2-40B4-BE49-F238E27FC236}">
                <a16:creationId xmlns:a16="http://schemas.microsoft.com/office/drawing/2014/main" id="{4686600C-A620-4055-B914-D968692570AB}"/>
              </a:ext>
            </a:extLst>
          </p:cNvPr>
          <p:cNvSpPr txBox="1"/>
          <p:nvPr/>
        </p:nvSpPr>
        <p:spPr>
          <a:xfrm>
            <a:off x="4877751" y="2444300"/>
            <a:ext cx="589600" cy="41549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prstClr val="black"/>
                </a:solidFill>
                <a:effectLst/>
                <a:uLnTx/>
                <a:uFillTx/>
                <a:latin typeface="Calibri" panose="020F0502020204030204"/>
                <a:ea typeface="+mn-ea"/>
                <a:cs typeface="+mn-cs"/>
              </a:rPr>
              <a:t>Export directly in Core Data</a:t>
            </a:r>
          </a:p>
        </p:txBody>
      </p:sp>
      <p:grpSp>
        <p:nvGrpSpPr>
          <p:cNvPr id="16" name="Group 15">
            <a:extLst>
              <a:ext uri="{FF2B5EF4-FFF2-40B4-BE49-F238E27FC236}">
                <a16:creationId xmlns:a16="http://schemas.microsoft.com/office/drawing/2014/main" id="{3B055AB4-6FAC-460C-BECC-CE56AF67D371}"/>
              </a:ext>
            </a:extLst>
          </p:cNvPr>
          <p:cNvGrpSpPr/>
          <p:nvPr/>
        </p:nvGrpSpPr>
        <p:grpSpPr>
          <a:xfrm>
            <a:off x="8844813" y="2488230"/>
            <a:ext cx="1452127" cy="910951"/>
            <a:chOff x="8844813" y="2388839"/>
            <a:chExt cx="1452127" cy="910951"/>
          </a:xfrm>
        </p:grpSpPr>
        <p:sp>
          <p:nvSpPr>
            <p:cNvPr id="3" name="Rectangle 2">
              <a:extLst>
                <a:ext uri="{FF2B5EF4-FFF2-40B4-BE49-F238E27FC236}">
                  <a16:creationId xmlns:a16="http://schemas.microsoft.com/office/drawing/2014/main" id="{1CED2279-F966-4717-B8CE-E9BB5FDA8C0E}"/>
                </a:ext>
              </a:extLst>
            </p:cNvPr>
            <p:cNvSpPr/>
            <p:nvPr/>
          </p:nvSpPr>
          <p:spPr>
            <a:xfrm>
              <a:off x="8844813" y="2388839"/>
              <a:ext cx="1452127" cy="91095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5D90163B-6FB7-43D1-8214-5CC9DBBACD5C}"/>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10800000" flipV="1">
              <a:off x="9087676" y="2468217"/>
              <a:ext cx="434009" cy="394254"/>
            </a:xfrm>
            <a:prstGeom prst="rect">
              <a:avLst/>
            </a:prstGeom>
          </p:spPr>
        </p:pic>
        <p:pic>
          <p:nvPicPr>
            <p:cNvPr id="135" name="Picture 3">
              <a:extLst>
                <a:ext uri="{FF2B5EF4-FFF2-40B4-BE49-F238E27FC236}">
                  <a16:creationId xmlns:a16="http://schemas.microsoft.com/office/drawing/2014/main" id="{18554CFA-9EA1-4772-974D-99B135E65B3B}"/>
                </a:ext>
              </a:extLst>
            </p:cNvPr>
            <p:cNvPicPr>
              <a:picLocks noChangeAspect="1"/>
            </p:cNvPicPr>
            <p:nvPr/>
          </p:nvPicPr>
          <p:blipFill rotWithShape="1">
            <a:blip r:embed="rId9"/>
            <a:srcRect l="7031" t="7128" r="6762" b="12164"/>
            <a:stretch/>
          </p:blipFill>
          <p:spPr>
            <a:xfrm>
              <a:off x="9628961" y="2516058"/>
              <a:ext cx="461327" cy="306656"/>
            </a:xfrm>
            <a:prstGeom prst="rect">
              <a:avLst/>
            </a:prstGeom>
            <a:ln>
              <a:solidFill>
                <a:schemeClr val="tx1"/>
              </a:solidFill>
            </a:ln>
          </p:spPr>
        </p:pic>
        <p:pic>
          <p:nvPicPr>
            <p:cNvPr id="8" name="Picture 7" descr="A picture containing clipart&#10;&#10;Description automatically generated">
              <a:extLst>
                <a:ext uri="{FF2B5EF4-FFF2-40B4-BE49-F238E27FC236}">
                  <a16:creationId xmlns:a16="http://schemas.microsoft.com/office/drawing/2014/main" id="{3503442E-208B-4AB5-81B6-2708A5AF31D7}"/>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969237" y="2913821"/>
              <a:ext cx="824885" cy="177248"/>
            </a:xfrm>
            <a:prstGeom prst="rect">
              <a:avLst/>
            </a:prstGeom>
          </p:spPr>
        </p:pic>
        <p:pic>
          <p:nvPicPr>
            <p:cNvPr id="15" name="Picture 14">
              <a:extLst>
                <a:ext uri="{FF2B5EF4-FFF2-40B4-BE49-F238E27FC236}">
                  <a16:creationId xmlns:a16="http://schemas.microsoft.com/office/drawing/2014/main" id="{ACB0E4DF-77DE-4A97-8B08-471092E78884}"/>
                </a:ext>
              </a:extLst>
            </p:cNvPr>
            <p:cNvPicPr>
              <a:picLocks noChangeAspect="1"/>
            </p:cNvPicPr>
            <p:nvPr/>
          </p:nvPicPr>
          <p:blipFill rotWithShape="1">
            <a:blip r:embed="rId11" cstate="print">
              <a:extLst>
                <a:ext uri="{28A0092B-C50C-407E-A947-70E740481C1C}">
                  <a14:useLocalDpi xmlns:a14="http://schemas.microsoft.com/office/drawing/2010/main" val="0"/>
                </a:ext>
              </a:extLst>
            </a:blip>
            <a:srcRect t="22302" b="24235"/>
            <a:stretch/>
          </p:blipFill>
          <p:spPr>
            <a:xfrm>
              <a:off x="9494977" y="3071192"/>
              <a:ext cx="642938" cy="179048"/>
            </a:xfrm>
            <a:prstGeom prst="rect">
              <a:avLst/>
            </a:prstGeom>
          </p:spPr>
        </p:pic>
      </p:grpSp>
      <p:sp>
        <p:nvSpPr>
          <p:cNvPr id="119" name="Rectangle 118">
            <a:extLst>
              <a:ext uri="{FF2B5EF4-FFF2-40B4-BE49-F238E27FC236}">
                <a16:creationId xmlns:a16="http://schemas.microsoft.com/office/drawing/2014/main" id="{68F84055-AAE6-4782-9BF7-955D8B359C7E}"/>
              </a:ext>
            </a:extLst>
          </p:cNvPr>
          <p:cNvSpPr/>
          <p:nvPr/>
        </p:nvSpPr>
        <p:spPr>
          <a:xfrm>
            <a:off x="8818308" y="3843265"/>
            <a:ext cx="1452127" cy="91095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2" name="Picture 21" descr="A close up of a logo&#10;&#10;Description automatically generated">
            <a:extLst>
              <a:ext uri="{FF2B5EF4-FFF2-40B4-BE49-F238E27FC236}">
                <a16:creationId xmlns:a16="http://schemas.microsoft.com/office/drawing/2014/main" id="{7A8C2000-97DB-4DDE-A3C0-1D7C071185DC}"/>
              </a:ext>
            </a:extLst>
          </p:cNvPr>
          <p:cNvPicPr>
            <a:picLocks noChangeAspect="1"/>
          </p:cNvPicPr>
          <p:nvPr/>
        </p:nvPicPr>
        <p:blipFill rotWithShape="1">
          <a:blip r:embed="rId12" cstate="print">
            <a:extLst>
              <a:ext uri="{28A0092B-C50C-407E-A947-70E740481C1C}">
                <a14:useLocalDpi xmlns:a14="http://schemas.microsoft.com/office/drawing/2010/main" val="0"/>
              </a:ext>
            </a:extLst>
          </a:blip>
          <a:srcRect t="36491" b="37422"/>
          <a:stretch/>
        </p:blipFill>
        <p:spPr>
          <a:xfrm>
            <a:off x="8955158" y="4303644"/>
            <a:ext cx="723901" cy="188844"/>
          </a:xfrm>
          <a:prstGeom prst="rect">
            <a:avLst/>
          </a:prstGeom>
        </p:spPr>
      </p:pic>
      <p:pic>
        <p:nvPicPr>
          <p:cNvPr id="136" name="Picture 4">
            <a:extLst>
              <a:ext uri="{FF2B5EF4-FFF2-40B4-BE49-F238E27FC236}">
                <a16:creationId xmlns:a16="http://schemas.microsoft.com/office/drawing/2014/main" id="{132212E9-E7E8-4AAA-8AA6-D596228670A0}"/>
              </a:ext>
            </a:extLst>
          </p:cNvPr>
          <p:cNvPicPr>
            <a:picLocks noChangeAspect="1"/>
          </p:cNvPicPr>
          <p:nvPr/>
        </p:nvPicPr>
        <p:blipFill>
          <a:blip r:embed="rId13"/>
          <a:stretch>
            <a:fillRect/>
          </a:stretch>
        </p:blipFill>
        <p:spPr>
          <a:xfrm>
            <a:off x="9307380" y="3911841"/>
            <a:ext cx="537507" cy="350829"/>
          </a:xfrm>
          <a:prstGeom prst="rect">
            <a:avLst/>
          </a:prstGeom>
          <a:ln>
            <a:solidFill>
              <a:schemeClr val="tx1"/>
            </a:solidFill>
          </a:ln>
        </p:spPr>
      </p:pic>
      <p:pic>
        <p:nvPicPr>
          <p:cNvPr id="25" name="Picture 24">
            <a:extLst>
              <a:ext uri="{FF2B5EF4-FFF2-40B4-BE49-F238E27FC236}">
                <a16:creationId xmlns:a16="http://schemas.microsoft.com/office/drawing/2014/main" id="{3EF55987-24FE-4317-A6FD-F698B0F020C0}"/>
              </a:ext>
            </a:extLst>
          </p:cNvPr>
          <p:cNvPicPr>
            <a:picLocks noChangeAspect="1"/>
          </p:cNvPicPr>
          <p:nvPr/>
        </p:nvPicPr>
        <p:blipFill rotWithShape="1">
          <a:blip r:embed="rId14" cstate="print">
            <a:extLst>
              <a:ext uri="{28A0092B-C50C-407E-A947-70E740481C1C}">
                <a14:useLocalDpi xmlns:a14="http://schemas.microsoft.com/office/drawing/2010/main" val="0"/>
              </a:ext>
            </a:extLst>
          </a:blip>
          <a:srcRect l="-5566" t="35623" r="-1787" b="32377"/>
          <a:stretch/>
        </p:blipFill>
        <p:spPr>
          <a:xfrm>
            <a:off x="9330979" y="4453559"/>
            <a:ext cx="889346" cy="265099"/>
          </a:xfrm>
          <a:prstGeom prst="rect">
            <a:avLst/>
          </a:prstGeom>
        </p:spPr>
      </p:pic>
      <p:pic>
        <p:nvPicPr>
          <p:cNvPr id="128" name="Picture 127">
            <a:extLst>
              <a:ext uri="{FF2B5EF4-FFF2-40B4-BE49-F238E27FC236}">
                <a16:creationId xmlns:a16="http://schemas.microsoft.com/office/drawing/2014/main" id="{70465189-A9BA-4D42-9A65-3B9F8F3FF77E}"/>
              </a:ext>
            </a:extLst>
          </p:cNvPr>
          <p:cNvPicPr>
            <a:picLocks noChangeAspect="1"/>
          </p:cNvPicPr>
          <p:nvPr/>
        </p:nvPicPr>
        <p:blipFill>
          <a:blip r:embed="rId1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flipV="1">
            <a:off x="2865369" y="1467899"/>
            <a:ext cx="390525" cy="360485"/>
          </a:xfrm>
          <a:prstGeom prst="rect">
            <a:avLst/>
          </a:prstGeom>
        </p:spPr>
      </p:pic>
      <p:pic>
        <p:nvPicPr>
          <p:cNvPr id="132" name="Picture 131">
            <a:extLst>
              <a:ext uri="{FF2B5EF4-FFF2-40B4-BE49-F238E27FC236}">
                <a16:creationId xmlns:a16="http://schemas.microsoft.com/office/drawing/2014/main" id="{7406B75F-883E-4BA1-ACA5-9D5FB2857835}"/>
              </a:ext>
            </a:extLst>
          </p:cNvPr>
          <p:cNvPicPr>
            <a:picLocks noChangeAspect="1"/>
          </p:cNvPicPr>
          <p:nvPr/>
        </p:nvPicPr>
        <p:blipFill>
          <a:blip r:embed="rId1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flipV="1">
            <a:off x="3534604" y="3250317"/>
            <a:ext cx="390525" cy="360485"/>
          </a:xfrm>
          <a:prstGeom prst="rect">
            <a:avLst/>
          </a:prstGeom>
        </p:spPr>
      </p:pic>
      <p:sp>
        <p:nvSpPr>
          <p:cNvPr id="139" name="TextBox 138">
            <a:extLst>
              <a:ext uri="{FF2B5EF4-FFF2-40B4-BE49-F238E27FC236}">
                <a16:creationId xmlns:a16="http://schemas.microsoft.com/office/drawing/2014/main" id="{9F2E6A8D-9D5D-411C-BF3D-A987A3AAC300}"/>
              </a:ext>
            </a:extLst>
          </p:cNvPr>
          <p:cNvSpPr txBox="1"/>
          <p:nvPr/>
        </p:nvSpPr>
        <p:spPr>
          <a:xfrm>
            <a:off x="7513982" y="1748147"/>
            <a:ext cx="1431235"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alibri" panose="020F0502020204030204"/>
                <a:ea typeface="+mn-ea"/>
                <a:cs typeface="+mn-cs"/>
              </a:rPr>
              <a:t>Integration with SCDA or Cloud endpoints via OPC UA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alibri" panose="020F0502020204030204"/>
                <a:ea typeface="+mn-ea"/>
                <a:cs typeface="+mn-cs"/>
              </a:rPr>
              <a:t>or MQTT</a:t>
            </a:r>
          </a:p>
        </p:txBody>
      </p:sp>
    </p:spTree>
    <p:extLst>
      <p:ext uri="{BB962C8B-B14F-4D97-AF65-F5344CB8AC3E}">
        <p14:creationId xmlns:p14="http://schemas.microsoft.com/office/powerpoint/2010/main" val="22173783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6" name="CustomShape 1"/>
          <p:cNvSpPr/>
          <p:nvPr/>
        </p:nvSpPr>
        <p:spPr>
          <a:xfrm>
            <a:off x="231287" y="-146076"/>
            <a:ext cx="11152775" cy="1013976"/>
          </a:xfrm>
          <a:prstGeom prst="rect">
            <a:avLst/>
          </a:prstGeom>
          <a:noFill/>
          <a:ln>
            <a:noFill/>
          </a:ln>
        </p:spPr>
        <p:style>
          <a:lnRef idx="0">
            <a:scrgbClr r="0" g="0" b="0"/>
          </a:lnRef>
          <a:fillRef idx="0">
            <a:scrgbClr r="0" g="0" b="0"/>
          </a:fillRef>
          <a:effectRef idx="0">
            <a:scrgbClr r="0" g="0" b="0"/>
          </a:effectRef>
          <a:fontRef idx="minor"/>
        </p:style>
        <p:txBody>
          <a:bodyPr lIns="91176" tIns="45588" rIns="91176" bIns="45588" anchor="ctr"/>
          <a:lstStyle/>
          <a:p>
            <a:pPr>
              <a:lnSpc>
                <a:spcPct val="90000"/>
              </a:lnSpc>
            </a:pPr>
            <a:r>
              <a:rPr lang="en-US" sz="3599" spc="-1" dirty="0" err="1">
                <a:solidFill>
                  <a:srgbClr val="000000"/>
                </a:solidFill>
                <a:latin typeface="Arial"/>
                <a:ea typeface="Arial"/>
              </a:rPr>
              <a:t>EdgeX</a:t>
            </a:r>
            <a:r>
              <a:rPr lang="en-US" sz="3599" spc="-1" dirty="0">
                <a:solidFill>
                  <a:srgbClr val="000000"/>
                </a:solidFill>
                <a:latin typeface="Arial"/>
                <a:ea typeface="Arial"/>
              </a:rPr>
              <a:t> Project Organization</a:t>
            </a:r>
            <a:endParaRPr lang="en-US" sz="3599" spc="-1" dirty="0">
              <a:solidFill>
                <a:prstClr val="black"/>
              </a:solidFill>
              <a:latin typeface="Arial"/>
            </a:endParaRPr>
          </a:p>
        </p:txBody>
      </p:sp>
      <p:pic>
        <p:nvPicPr>
          <p:cNvPr id="3" name="Picture 2">
            <a:extLst>
              <a:ext uri="{FF2B5EF4-FFF2-40B4-BE49-F238E27FC236}">
                <a16:creationId xmlns:a16="http://schemas.microsoft.com/office/drawing/2014/main" id="{A2A015A4-1423-4B82-830B-439FEB394511}"/>
              </a:ext>
            </a:extLst>
          </p:cNvPr>
          <p:cNvPicPr>
            <a:picLocks noChangeAspect="1"/>
          </p:cNvPicPr>
          <p:nvPr/>
        </p:nvPicPr>
        <p:blipFill>
          <a:blip r:embed="rId2"/>
          <a:stretch>
            <a:fillRect/>
          </a:stretch>
        </p:blipFill>
        <p:spPr>
          <a:xfrm>
            <a:off x="698500" y="671189"/>
            <a:ext cx="8715360" cy="5620390"/>
          </a:xfrm>
          <a:prstGeom prst="rect">
            <a:avLst/>
          </a:prstGeom>
        </p:spPr>
      </p:pic>
    </p:spTree>
    <p:extLst>
      <p:ext uri="{BB962C8B-B14F-4D97-AF65-F5344CB8AC3E}">
        <p14:creationId xmlns:p14="http://schemas.microsoft.com/office/powerpoint/2010/main" val="5836389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0989" y="172981"/>
            <a:ext cx="11157624" cy="1016107"/>
          </a:xfrm>
        </p:spPr>
        <p:txBody>
          <a:bodyPr/>
          <a:lstStyle/>
          <a:p>
            <a:r>
              <a:rPr lang="en-US" dirty="0"/>
              <a:t>Key Project Links</a:t>
            </a:r>
          </a:p>
        </p:txBody>
      </p:sp>
      <p:sp>
        <p:nvSpPr>
          <p:cNvPr id="3" name="Content Placeholder 2"/>
          <p:cNvSpPr>
            <a:spLocks noGrp="1"/>
          </p:cNvSpPr>
          <p:nvPr>
            <p:ph sz="half" idx="1"/>
          </p:nvPr>
        </p:nvSpPr>
        <p:spPr>
          <a:xfrm>
            <a:off x="525294" y="1276985"/>
            <a:ext cx="5494506" cy="4351338"/>
          </a:xfrm>
        </p:spPr>
        <p:txBody>
          <a:bodyPr>
            <a:noAutofit/>
          </a:bodyPr>
          <a:lstStyle/>
          <a:p>
            <a:pPr marL="0" indent="0">
              <a:buNone/>
            </a:pPr>
            <a:r>
              <a:rPr lang="en-US" sz="2000" dirty="0"/>
              <a:t>Access the code:</a:t>
            </a:r>
          </a:p>
          <a:p>
            <a:pPr marL="457052" lvl="1" indent="0">
              <a:buNone/>
            </a:pPr>
            <a:r>
              <a:rPr lang="en-US" sz="1800" dirty="0">
                <a:hlinkClick r:id="rId2"/>
              </a:rPr>
              <a:t>https://github.com/edgexfoundry</a:t>
            </a:r>
            <a:endParaRPr lang="en-US" sz="1800" dirty="0"/>
          </a:p>
          <a:p>
            <a:pPr marL="0" indent="0">
              <a:buNone/>
            </a:pPr>
            <a:r>
              <a:rPr lang="en-US" sz="2000" dirty="0"/>
              <a:t>Access the technical documentation:</a:t>
            </a:r>
          </a:p>
          <a:p>
            <a:pPr marL="457052" lvl="1" indent="0">
              <a:buNone/>
            </a:pPr>
            <a:r>
              <a:rPr lang="en-US" sz="1800" dirty="0">
                <a:hlinkClick r:id="rId3"/>
              </a:rPr>
              <a:t>https://docs.edgexfoundry.org/</a:t>
            </a:r>
            <a:endParaRPr lang="en-US" sz="1800" dirty="0"/>
          </a:p>
          <a:p>
            <a:pPr marL="0" indent="0">
              <a:buNone/>
            </a:pPr>
            <a:r>
              <a:rPr lang="en-US" sz="2000" dirty="0"/>
              <a:t>Access technical video tutorials:</a:t>
            </a:r>
          </a:p>
          <a:p>
            <a:pPr marL="457052" lvl="1" indent="0">
              <a:buNone/>
            </a:pPr>
            <a:r>
              <a:rPr lang="en-US" sz="1800" dirty="0">
                <a:hlinkClick r:id="rId4"/>
              </a:rPr>
              <a:t>https://wiki.edgexfoundry.org/display/FA/EdgeX+Tech+Talks</a:t>
            </a:r>
            <a:endParaRPr lang="en-US" sz="1800" dirty="0"/>
          </a:p>
          <a:p>
            <a:pPr marL="0" indent="0">
              <a:buNone/>
            </a:pPr>
            <a:r>
              <a:rPr lang="en-US" sz="2000" dirty="0"/>
              <a:t>EdgeX Blog: </a:t>
            </a:r>
          </a:p>
          <a:p>
            <a:pPr marL="457052" lvl="1" indent="0">
              <a:buNone/>
            </a:pPr>
            <a:r>
              <a:rPr lang="en-US" sz="1800" dirty="0">
                <a:hlinkClick r:id="rId5"/>
              </a:rPr>
              <a:t>https://www.edgexfoundry.org/news/blog/</a:t>
            </a:r>
            <a:endParaRPr lang="en-US" sz="1800" dirty="0"/>
          </a:p>
          <a:p>
            <a:pPr marL="0" indent="0">
              <a:buNone/>
            </a:pPr>
            <a:r>
              <a:rPr lang="en-US" sz="2000" dirty="0"/>
              <a:t>Join an email distribution:</a:t>
            </a:r>
          </a:p>
          <a:p>
            <a:pPr marL="457052" lvl="1" indent="0">
              <a:buNone/>
            </a:pPr>
            <a:r>
              <a:rPr lang="en-US" sz="1800" dirty="0">
                <a:hlinkClick r:id="rId6"/>
              </a:rPr>
              <a:t>https://lists.edgexfoundry.org/mailman/listinfo</a:t>
            </a:r>
            <a:endParaRPr lang="en-US" sz="1800" dirty="0"/>
          </a:p>
          <a:p>
            <a:pPr marL="0" indent="0">
              <a:buNone/>
            </a:pPr>
            <a:r>
              <a:rPr lang="en-US" sz="2000" dirty="0"/>
              <a:t>Join the Slack Channels: </a:t>
            </a:r>
          </a:p>
          <a:p>
            <a:pPr marL="457052" lvl="1" indent="0">
              <a:buNone/>
            </a:pPr>
            <a:r>
              <a:rPr lang="en-US" sz="1800" dirty="0">
                <a:hlinkClick r:id="rId7"/>
              </a:rPr>
              <a:t>https://slack.edgexfoundry.org/</a:t>
            </a:r>
            <a:endParaRPr lang="en-US" sz="1800" dirty="0"/>
          </a:p>
          <a:p>
            <a:pPr marL="457052" lvl="1" indent="0">
              <a:buNone/>
            </a:pPr>
            <a:endParaRPr lang="en-US" sz="1800" dirty="0"/>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p:txBody>
      </p:sp>
      <p:sp>
        <p:nvSpPr>
          <p:cNvPr id="4" name="Content Placeholder 3"/>
          <p:cNvSpPr>
            <a:spLocks noGrp="1"/>
          </p:cNvSpPr>
          <p:nvPr>
            <p:ph sz="half" idx="2"/>
          </p:nvPr>
        </p:nvSpPr>
        <p:spPr>
          <a:xfrm>
            <a:off x="6050262" y="1284606"/>
            <a:ext cx="5881363" cy="4351339"/>
          </a:xfrm>
        </p:spPr>
        <p:txBody>
          <a:bodyPr>
            <a:normAutofit/>
          </a:bodyPr>
          <a:lstStyle/>
          <a:p>
            <a:pPr marL="0" indent="0">
              <a:buNone/>
            </a:pPr>
            <a:r>
              <a:rPr lang="en-US" sz="2000" dirty="0"/>
              <a:t>Become a project member:</a:t>
            </a:r>
          </a:p>
          <a:p>
            <a:pPr marL="457052" lvl="1" indent="0">
              <a:buNone/>
            </a:pPr>
            <a:r>
              <a:rPr lang="en-US" sz="1800" dirty="0">
                <a:hlinkClick r:id="rId8"/>
              </a:rPr>
              <a:t>https://www.edgexfoundry.org/about/members/join/</a:t>
            </a:r>
            <a:endParaRPr lang="en-US" sz="1800" dirty="0"/>
          </a:p>
          <a:p>
            <a:pPr marL="0" indent="0">
              <a:buNone/>
            </a:pPr>
            <a:r>
              <a:rPr lang="en-US" sz="2000" dirty="0"/>
              <a:t>LinkedIn:</a:t>
            </a:r>
          </a:p>
          <a:p>
            <a:pPr marL="457052" lvl="1" indent="0">
              <a:buNone/>
            </a:pPr>
            <a:r>
              <a:rPr lang="en-US" sz="1800" dirty="0">
                <a:hlinkClick r:id="rId9"/>
              </a:rPr>
              <a:t>https://www.linkedin.com/company/edgexfoundry/</a:t>
            </a:r>
            <a:endParaRPr lang="en-US" sz="1800" dirty="0"/>
          </a:p>
          <a:p>
            <a:pPr marL="0" indent="0">
              <a:buNone/>
            </a:pPr>
            <a:r>
              <a:rPr lang="en-US" sz="2000" dirty="0"/>
              <a:t>Twitter: </a:t>
            </a:r>
          </a:p>
          <a:p>
            <a:pPr marL="457052" lvl="1" indent="0">
              <a:buNone/>
            </a:pPr>
            <a:r>
              <a:rPr lang="en-US" sz="1800" dirty="0">
                <a:hlinkClick r:id="rId10"/>
              </a:rPr>
              <a:t>https://twitter.com/EdgeXFoundry</a:t>
            </a:r>
            <a:endParaRPr lang="en-US" sz="1800" dirty="0"/>
          </a:p>
          <a:p>
            <a:pPr marL="0" indent="0">
              <a:buNone/>
            </a:pPr>
            <a:r>
              <a:rPr lang="en-US" sz="2000" dirty="0" err="1"/>
              <a:t>Youtube</a:t>
            </a:r>
            <a:r>
              <a:rPr lang="en-US" sz="2000" dirty="0"/>
              <a:t>: </a:t>
            </a:r>
          </a:p>
          <a:p>
            <a:pPr marL="457052" lvl="1" indent="0">
              <a:buNone/>
            </a:pPr>
            <a:r>
              <a:rPr lang="en-US" sz="1800" dirty="0">
                <a:hlinkClick r:id="rId11"/>
              </a:rPr>
              <a:t>https://www.youtube.com/edgexfoundry</a:t>
            </a:r>
            <a:endParaRPr lang="en-US" sz="1800" dirty="0"/>
          </a:p>
          <a:p>
            <a:pPr marL="0" indent="0">
              <a:buNone/>
            </a:pPr>
            <a:endParaRPr lang="en-US" sz="2000" dirty="0"/>
          </a:p>
        </p:txBody>
      </p:sp>
    </p:spTree>
    <p:extLst>
      <p:ext uri="{BB962C8B-B14F-4D97-AF65-F5344CB8AC3E}">
        <p14:creationId xmlns:p14="http://schemas.microsoft.com/office/powerpoint/2010/main" val="32346581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74A2090-5CE7-4BB2-BAB6-49D904D6DEB6}"/>
              </a:ext>
            </a:extLst>
          </p:cNvPr>
          <p:cNvSpPr>
            <a:spLocks noGrp="1"/>
          </p:cNvSpPr>
          <p:nvPr>
            <p:ph type="ctrTitle"/>
          </p:nvPr>
        </p:nvSpPr>
        <p:spPr/>
        <p:txBody>
          <a:bodyPr/>
          <a:lstStyle/>
          <a:p>
            <a:r>
              <a:rPr lang="en-US" dirty="0"/>
              <a:t>Thank You</a:t>
            </a:r>
          </a:p>
        </p:txBody>
      </p:sp>
      <p:sp>
        <p:nvSpPr>
          <p:cNvPr id="5" name="Subtitle 4">
            <a:extLst>
              <a:ext uri="{FF2B5EF4-FFF2-40B4-BE49-F238E27FC236}">
                <a16:creationId xmlns:a16="http://schemas.microsoft.com/office/drawing/2014/main" id="{17679389-191B-4E78-8E5C-30F726047FD1}"/>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21353979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D3EE21-9758-4B8F-B2C5-3935CEA206A6}"/>
              </a:ext>
            </a:extLst>
          </p:cNvPr>
          <p:cNvSpPr>
            <a:spLocks noGrp="1"/>
          </p:cNvSpPr>
          <p:nvPr>
            <p:ph type="title"/>
          </p:nvPr>
        </p:nvSpPr>
        <p:spPr>
          <a:xfrm>
            <a:off x="357415" y="217382"/>
            <a:ext cx="11157624" cy="1016106"/>
          </a:xfrm>
        </p:spPr>
        <p:txBody>
          <a:bodyPr/>
          <a:lstStyle/>
          <a:p>
            <a:r>
              <a:rPr lang="en-US" dirty="0"/>
              <a:t>IOT Edge Markets</a:t>
            </a:r>
          </a:p>
        </p:txBody>
      </p:sp>
      <p:sp>
        <p:nvSpPr>
          <p:cNvPr id="3" name="Content Placeholder 2">
            <a:extLst>
              <a:ext uri="{FF2B5EF4-FFF2-40B4-BE49-F238E27FC236}">
                <a16:creationId xmlns:a16="http://schemas.microsoft.com/office/drawing/2014/main" id="{3CE06D97-EACD-4191-A1D2-CCF4DD001490}"/>
              </a:ext>
            </a:extLst>
          </p:cNvPr>
          <p:cNvSpPr>
            <a:spLocks noGrp="1"/>
          </p:cNvSpPr>
          <p:nvPr>
            <p:ph idx="1"/>
          </p:nvPr>
        </p:nvSpPr>
        <p:spPr>
          <a:xfrm>
            <a:off x="680153" y="1995231"/>
            <a:ext cx="5256074" cy="4351338"/>
          </a:xfrm>
        </p:spPr>
        <p:txBody>
          <a:bodyPr>
            <a:normAutofit/>
          </a:bodyPr>
          <a:lstStyle/>
          <a:p>
            <a:pPr marL="0" indent="0">
              <a:buNone/>
            </a:pPr>
            <a:r>
              <a:rPr lang="en-US" sz="1800" dirty="0"/>
              <a:t>Industrial and Enterprise use cases in complex </a:t>
            </a:r>
          </a:p>
          <a:p>
            <a:pPr marL="0" indent="0">
              <a:buNone/>
            </a:pPr>
            <a:r>
              <a:rPr lang="en-US" sz="1800" dirty="0"/>
              <a:t>environments at the Edge</a:t>
            </a:r>
            <a:r>
              <a:rPr lang="zh-TW" altLang="en-US" sz="1800" dirty="0"/>
              <a:t> </a:t>
            </a:r>
            <a:r>
              <a:rPr lang="en-US" sz="1800" dirty="0"/>
              <a:t>Targets:</a:t>
            </a:r>
          </a:p>
          <a:p>
            <a:pPr lvl="1"/>
            <a:r>
              <a:rPr lang="en-US" sz="1800" b="1" dirty="0"/>
              <a:t>Industrial Manufacturing</a:t>
            </a:r>
          </a:p>
          <a:p>
            <a:pPr lvl="1"/>
            <a:r>
              <a:rPr lang="en-US" sz="1800" b="1" dirty="0"/>
              <a:t>Energy (Oil &amp; Gas, Utilities) </a:t>
            </a:r>
          </a:p>
          <a:p>
            <a:pPr lvl="1"/>
            <a:r>
              <a:rPr lang="en-US" sz="1800" b="1" dirty="0"/>
              <a:t>Commerce</a:t>
            </a:r>
          </a:p>
          <a:p>
            <a:pPr lvl="1"/>
            <a:r>
              <a:rPr lang="en-US" sz="1800" b="1" dirty="0"/>
              <a:t>Fleet/Transportation</a:t>
            </a:r>
          </a:p>
          <a:p>
            <a:pPr lvl="1"/>
            <a:r>
              <a:rPr lang="en-US" sz="1800" dirty="0"/>
              <a:t>Logistics</a:t>
            </a:r>
          </a:p>
          <a:p>
            <a:pPr lvl="1"/>
            <a:r>
              <a:rPr lang="en-US" sz="1800" dirty="0"/>
              <a:t>Building Automation</a:t>
            </a:r>
          </a:p>
          <a:p>
            <a:pPr lvl="1"/>
            <a:r>
              <a:rPr lang="en-US" sz="1800" dirty="0"/>
              <a:t>Cities and Government</a:t>
            </a:r>
          </a:p>
          <a:p>
            <a:pPr lvl="1"/>
            <a:r>
              <a:rPr lang="en-US" sz="1800" dirty="0"/>
              <a:t>Healthcare</a:t>
            </a:r>
            <a:endParaRPr lang="en-US" sz="1600" dirty="0"/>
          </a:p>
        </p:txBody>
      </p:sp>
      <p:sp>
        <p:nvSpPr>
          <p:cNvPr id="4" name="Slide Number Placeholder 3">
            <a:extLst>
              <a:ext uri="{FF2B5EF4-FFF2-40B4-BE49-F238E27FC236}">
                <a16:creationId xmlns:a16="http://schemas.microsoft.com/office/drawing/2014/main" id="{8647C236-A02E-7F4D-9842-BB48B2441512}"/>
              </a:ext>
            </a:extLst>
          </p:cNvPr>
          <p:cNvSpPr>
            <a:spLocks noGrp="1"/>
          </p:cNvSpPr>
          <p:nvPr>
            <p:ph type="sldNum" sz="quarter" idx="4294967295"/>
          </p:nvPr>
        </p:nvSpPr>
        <p:spPr>
          <a:xfrm>
            <a:off x="11823700" y="6583363"/>
            <a:ext cx="368300" cy="274637"/>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86CF49-6971-4508-8862-A2909EA0DB5B}" type="slidenum">
              <a:rPr kumimoji="0" lang="en-US" sz="1100" b="0" i="0" u="none" strike="noStrike" kern="1200" cap="none" spc="0" normalizeH="0" baseline="0" noProof="0" smtClean="0">
                <a:ln>
                  <a:noFill/>
                </a:ln>
                <a:solidFill>
                  <a:schemeClr val="tx1"/>
                </a:solidFill>
                <a:effectLst/>
                <a:uLnTx/>
                <a:uFillTx/>
                <a:latin typeface="Gill Sans Light"/>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100" b="0" i="0" u="none" strike="noStrike" kern="1200" cap="none" spc="0" normalizeH="0" baseline="0" noProof="0" dirty="0">
              <a:ln>
                <a:noFill/>
              </a:ln>
              <a:solidFill>
                <a:schemeClr val="tx1"/>
              </a:solidFill>
              <a:effectLst/>
              <a:uLnTx/>
              <a:uFillTx/>
              <a:latin typeface="Gill Sans Light"/>
              <a:ea typeface="+mn-ea"/>
              <a:cs typeface="Arial" panose="020B0604020202020204" pitchFamily="34" charset="0"/>
            </a:endParaRPr>
          </a:p>
        </p:txBody>
      </p:sp>
      <p:sp>
        <p:nvSpPr>
          <p:cNvPr id="5" name="Date Placeholder 4">
            <a:extLst>
              <a:ext uri="{FF2B5EF4-FFF2-40B4-BE49-F238E27FC236}">
                <a16:creationId xmlns:a16="http://schemas.microsoft.com/office/drawing/2014/main" id="{F52600B9-370F-3745-9CDB-6AE7098395CD}"/>
              </a:ext>
            </a:extLst>
          </p:cNvPr>
          <p:cNvSpPr>
            <a:spLocks noGrp="1"/>
          </p:cNvSpPr>
          <p:nvPr>
            <p:ph type="dt" sz="half" idx="4294967295"/>
          </p:nvPr>
        </p:nvSpPr>
        <p:spPr>
          <a:xfrm>
            <a:off x="11109325" y="6583363"/>
            <a:ext cx="1082675" cy="274637"/>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chemeClr val="tx1"/>
                </a:solidFill>
                <a:effectLst/>
                <a:uLnTx/>
                <a:uFillTx/>
                <a:latin typeface="Gill Sans Light"/>
                <a:ea typeface="+mn-ea"/>
                <a:cs typeface="+mn-cs"/>
              </a:rPr>
              <a:t>January 2019</a:t>
            </a:r>
            <a:endParaRPr kumimoji="0" lang="en-US" sz="1100" b="0" i="0" u="none" strike="noStrike" kern="1200" cap="none" spc="0" normalizeH="0" baseline="0" noProof="0" dirty="0">
              <a:ln>
                <a:noFill/>
              </a:ln>
              <a:solidFill>
                <a:schemeClr val="tx1"/>
              </a:solidFill>
              <a:effectLst/>
              <a:uLnTx/>
              <a:uFillTx/>
              <a:latin typeface="Gill Sans Light"/>
              <a:ea typeface="+mn-ea"/>
              <a:cs typeface="+mn-cs"/>
            </a:endParaRPr>
          </a:p>
        </p:txBody>
      </p:sp>
      <p:grpSp>
        <p:nvGrpSpPr>
          <p:cNvPr id="11" name="Group 10"/>
          <p:cNvGrpSpPr/>
          <p:nvPr/>
        </p:nvGrpSpPr>
        <p:grpSpPr>
          <a:xfrm>
            <a:off x="6216306" y="1742398"/>
            <a:ext cx="5705228" cy="1753985"/>
            <a:chOff x="5659861" y="2716308"/>
            <a:chExt cx="6275749" cy="1929384"/>
          </a:xfrm>
        </p:grpSpPr>
        <p:pic>
          <p:nvPicPr>
            <p:cNvPr id="7" name="Picture 4" descr="Edge Data Center">
              <a:extLst>
                <a:ext uri="{FF2B5EF4-FFF2-40B4-BE49-F238E27FC236}">
                  <a16:creationId xmlns:a16="http://schemas.microsoft.com/office/drawing/2014/main" id="{80AAB570-DAE6-48F3-8910-5FACF15D2DC2}"/>
                </a:ext>
              </a:extLst>
            </p:cNvPr>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10557490" y="2716308"/>
              <a:ext cx="1378120" cy="1927005"/>
            </a:xfrm>
            <a:prstGeom prst="rect">
              <a:avLst/>
            </a:prstGeom>
            <a:noFill/>
            <a:ln w="76200">
              <a:solidFill>
                <a:schemeClr val="tx2"/>
              </a:solidFill>
            </a:ln>
            <a:extLst>
              <a:ext uri="{909E8E84-426E-40dd-AFC4-6F175D3DCCD1}">
                <a14:hiddenFill xmlns="" xmlns:a14="http://schemas.microsoft.com/office/drawing/2010/main">
                  <a:solidFill>
                    <a:srgbClr val="FFFFFF"/>
                  </a:solidFill>
                </a14:hiddenFill>
              </a:ext>
            </a:extLst>
          </p:spPr>
        </p:pic>
        <p:pic>
          <p:nvPicPr>
            <p:cNvPr id="8" name="Picture 8" descr="Related image">
              <a:extLst>
                <a:ext uri="{FF2B5EF4-FFF2-40B4-BE49-F238E27FC236}">
                  <a16:creationId xmlns:a16="http://schemas.microsoft.com/office/drawing/2014/main" id="{80AEB030-C5BF-43BE-B59D-1AD90AA0DF18}"/>
                </a:ext>
              </a:extLst>
            </p:cNvPr>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8949061" y="2716308"/>
              <a:ext cx="1368391" cy="1927005"/>
            </a:xfrm>
            <a:prstGeom prst="rect">
              <a:avLst/>
            </a:prstGeom>
            <a:noFill/>
            <a:ln w="76200">
              <a:solidFill>
                <a:schemeClr val="tx2"/>
              </a:solidFill>
            </a:ln>
            <a:extLst>
              <a:ext uri="{909E8E84-426E-40dd-AFC4-6F175D3DCCD1}">
                <a14:hiddenFill xmlns="" xmlns:a14="http://schemas.microsoft.com/office/drawing/2010/main">
                  <a:solidFill>
                    <a:srgbClr val="FFFFFF"/>
                  </a:solidFill>
                </a14:hiddenFill>
              </a:ext>
            </a:extLst>
          </p:spPr>
        </p:pic>
        <p:pic>
          <p:nvPicPr>
            <p:cNvPr id="9" name="Picture 16" descr="Dell Edge Gateway 3001 in use inside a car manufacturer">
              <a:extLst>
                <a:ext uri="{FF2B5EF4-FFF2-40B4-BE49-F238E27FC236}">
                  <a16:creationId xmlns:a16="http://schemas.microsoft.com/office/drawing/2014/main" id="{A2D3CCFD-5C78-4418-AE9D-D195BF17274F}"/>
                </a:ext>
              </a:extLst>
            </p:cNvPr>
            <p:cNvPicPr>
              <a:picLocks noChangeAspect="1" noChangeArrowheads="1"/>
            </p:cNvPicPr>
            <p:nvPr/>
          </p:nvPicPr>
          <p:blipFill rotWithShape="1">
            <a:blip r:embed="rId4" cstate="screen">
              <a:extLst>
                <a:ext uri="{28A0092B-C50C-407E-A947-70E740481C1C}">
                  <a14:useLocalDpi xmlns:a14="http://schemas.microsoft.com/office/drawing/2010/main"/>
                </a:ext>
              </a:extLst>
            </a:blip>
            <a:srcRect/>
            <a:stretch/>
          </p:blipFill>
          <p:spPr bwMode="auto">
            <a:xfrm>
              <a:off x="7324205" y="2716308"/>
              <a:ext cx="1392281" cy="1929384"/>
            </a:xfrm>
            <a:prstGeom prst="rect">
              <a:avLst/>
            </a:prstGeom>
            <a:noFill/>
            <a:ln w="76200">
              <a:solidFill>
                <a:schemeClr val="tx2"/>
              </a:solidFill>
            </a:ln>
            <a:extLst>
              <a:ext uri="{909E8E84-426E-40dd-AFC4-6F175D3DCCD1}">
                <a14:hiddenFill xmlns="" xmlns:a14="http://schemas.microsoft.com/office/drawing/2010/main">
                  <a:solidFill>
                    <a:srgbClr val="FFFFFF"/>
                  </a:solidFill>
                </a14:hiddenFill>
              </a:ext>
            </a:extLst>
          </p:spPr>
        </p:pic>
        <p:pic>
          <p:nvPicPr>
            <p:cNvPr id="3076" name="Picture 4" descr="Image result for smarthome gateway smartthings"/>
            <p:cNvPicPr>
              <a:picLocks noChangeAspect="1" noChangeArrowheads="1"/>
            </p:cNvPicPr>
            <p:nvPr/>
          </p:nvPicPr>
          <p:blipFill rotWithShape="1">
            <a:blip r:embed="rId5" cstate="screen">
              <a:extLst>
                <a:ext uri="{28A0092B-C50C-407E-A947-70E740481C1C}">
                  <a14:useLocalDpi xmlns:a14="http://schemas.microsoft.com/office/drawing/2010/main"/>
                </a:ext>
              </a:extLst>
            </a:blip>
            <a:srcRect/>
            <a:stretch/>
          </p:blipFill>
          <p:spPr bwMode="auto">
            <a:xfrm>
              <a:off x="5659861" y="2716308"/>
              <a:ext cx="1410251" cy="1929384"/>
            </a:xfrm>
            <a:prstGeom prst="rect">
              <a:avLst/>
            </a:prstGeom>
            <a:noFill/>
            <a:ln w="76200">
              <a:solidFill>
                <a:schemeClr val="tx2"/>
              </a:solidFill>
            </a:ln>
            <a:extLst>
              <a:ext uri="{909E8E84-426E-40dd-AFC4-6F175D3DCCD1}">
                <a14:hiddenFill xmlns="" xmlns:a14="http://schemas.microsoft.com/office/drawing/2010/main">
                  <a:solidFill>
                    <a:srgbClr val="FFFFFF"/>
                  </a:solidFill>
                </a14:hiddenFill>
              </a:ext>
            </a:extLst>
          </p:spPr>
        </p:pic>
      </p:grpSp>
      <p:pic>
        <p:nvPicPr>
          <p:cNvPr id="6" name="Picture 5">
            <a:extLst>
              <a:ext uri="{FF2B5EF4-FFF2-40B4-BE49-F238E27FC236}">
                <a16:creationId xmlns:a16="http://schemas.microsoft.com/office/drawing/2014/main" id="{6642FA33-B0B1-F846-A358-18B27B5C6C0B}"/>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154914" y="3792777"/>
            <a:ext cx="5766620" cy="2133406"/>
          </a:xfrm>
          <a:prstGeom prst="rect">
            <a:avLst/>
          </a:prstGeom>
          <a:ln>
            <a:solidFill>
              <a:schemeClr val="tx1">
                <a:lumMod val="60000"/>
                <a:lumOff val="40000"/>
              </a:schemeClr>
            </a:solidFill>
          </a:ln>
        </p:spPr>
      </p:pic>
    </p:spTree>
    <p:extLst>
      <p:ext uri="{BB962C8B-B14F-4D97-AF65-F5344CB8AC3E}">
        <p14:creationId xmlns:p14="http://schemas.microsoft.com/office/powerpoint/2010/main" val="12664576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6C1FDB8-C568-4317-AAD3-6C939B929705}"/>
              </a:ext>
            </a:extLst>
          </p:cNvPr>
          <p:cNvSpPr>
            <a:spLocks noGrp="1"/>
          </p:cNvSpPr>
          <p:nvPr>
            <p:ph type="title"/>
          </p:nvPr>
        </p:nvSpPr>
        <p:spPr>
          <a:xfrm>
            <a:off x="347741" y="159677"/>
            <a:ext cx="11157624" cy="1016106"/>
          </a:xfrm>
        </p:spPr>
        <p:txBody>
          <a:bodyPr/>
          <a:lstStyle/>
          <a:p>
            <a:r>
              <a:rPr lang="en-US" dirty="0"/>
              <a:t>Why is IoT at the Edge Hard to do?</a:t>
            </a:r>
          </a:p>
        </p:txBody>
      </p:sp>
      <p:sp>
        <p:nvSpPr>
          <p:cNvPr id="5" name="Content Placeholder 4">
            <a:extLst>
              <a:ext uri="{FF2B5EF4-FFF2-40B4-BE49-F238E27FC236}">
                <a16:creationId xmlns:a16="http://schemas.microsoft.com/office/drawing/2014/main" id="{5295EB7A-45B7-4D4B-A18F-9E05481B3F36}"/>
              </a:ext>
            </a:extLst>
          </p:cNvPr>
          <p:cNvSpPr>
            <a:spLocks noGrp="1"/>
          </p:cNvSpPr>
          <p:nvPr>
            <p:ph idx="1"/>
          </p:nvPr>
        </p:nvSpPr>
        <p:spPr>
          <a:xfrm>
            <a:off x="347741" y="1270209"/>
            <a:ext cx="11154719" cy="4830387"/>
          </a:xfrm>
        </p:spPr>
        <p:txBody>
          <a:bodyPr>
            <a:normAutofit/>
          </a:bodyPr>
          <a:lstStyle/>
          <a:p>
            <a:r>
              <a:rPr lang="en-US" sz="1999" dirty="0"/>
              <a:t>Heterogeneity of platforms</a:t>
            </a:r>
          </a:p>
          <a:p>
            <a:pPr lvl="1"/>
            <a:r>
              <a:rPr lang="en-US" sz="1799" dirty="0"/>
              <a:t>Diverse collection of OS and OS variants</a:t>
            </a:r>
          </a:p>
          <a:p>
            <a:pPr lvl="2"/>
            <a:r>
              <a:rPr lang="en-US" sz="1400" dirty="0"/>
              <a:t>Linux, Unix, Windows, VxWorks, embedded and RTOS, …</a:t>
            </a:r>
          </a:p>
          <a:p>
            <a:pPr lvl="1"/>
            <a:r>
              <a:rPr lang="en-US" sz="1799" dirty="0"/>
              <a:t>Various Hardware (Intel, AMD, ARM,…)</a:t>
            </a:r>
          </a:p>
          <a:p>
            <a:pPr lvl="1"/>
            <a:r>
              <a:rPr lang="en-US" sz="1799" dirty="0"/>
              <a:t>Cloud, gateway, smart thing (the “Fog continuum”)</a:t>
            </a:r>
          </a:p>
          <a:p>
            <a:r>
              <a:rPr lang="en-US" sz="1999" dirty="0"/>
              <a:t>Thing protocol soup</a:t>
            </a:r>
          </a:p>
          <a:p>
            <a:pPr lvl="1"/>
            <a:r>
              <a:rPr lang="en-US" sz="1799" dirty="0"/>
              <a:t>Industrial: BACNet, Modbus, OPC-UA,…</a:t>
            </a:r>
          </a:p>
          <a:p>
            <a:pPr lvl="1"/>
            <a:r>
              <a:rPr lang="en-US" sz="1799" dirty="0"/>
              <a:t>Wireless:  BLE, Z-Wave, Zigbee,…</a:t>
            </a:r>
          </a:p>
          <a:p>
            <a:pPr lvl="1"/>
            <a:r>
              <a:rPr lang="en-US" sz="1799" dirty="0"/>
              <a:t>Message: MQTT, AMQP, DDS, …</a:t>
            </a:r>
          </a:p>
          <a:p>
            <a:r>
              <a:rPr lang="en-US" sz="1999" dirty="0"/>
              <a:t>Variety of cloud platforms</a:t>
            </a:r>
          </a:p>
          <a:p>
            <a:pPr lvl="1"/>
            <a:r>
              <a:rPr lang="en-US" sz="1799" dirty="0"/>
              <a:t>Azure IoT Hub, AWS IoT Platform, Google IoT Core, IBM Watson IoT Platform, …</a:t>
            </a:r>
          </a:p>
          <a:p>
            <a:r>
              <a:rPr lang="en-US" sz="1999" dirty="0"/>
              <a:t>Add your favorite selection of…</a:t>
            </a:r>
          </a:p>
          <a:p>
            <a:pPr lvl="1"/>
            <a:r>
              <a:rPr lang="en-US" sz="1799" dirty="0"/>
              <a:t>Applications, edge analytics/intelligence, security, system management, …</a:t>
            </a:r>
          </a:p>
          <a:p>
            <a:r>
              <a:rPr lang="en-US" sz="1999" dirty="0"/>
              <a:t>Difficulties in determining where to start</a:t>
            </a:r>
            <a:endParaRPr lang="en-US" sz="1799" dirty="0"/>
          </a:p>
        </p:txBody>
      </p:sp>
    </p:spTree>
    <p:extLst>
      <p:ext uri="{BB962C8B-B14F-4D97-AF65-F5344CB8AC3E}">
        <p14:creationId xmlns:p14="http://schemas.microsoft.com/office/powerpoint/2010/main" val="17413861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32F5E6-A2C5-4B3F-8FCC-519B8C5625F8}"/>
              </a:ext>
            </a:extLst>
          </p:cNvPr>
          <p:cNvSpPr>
            <a:spLocks noGrp="1"/>
          </p:cNvSpPr>
          <p:nvPr>
            <p:ph type="ctrTitle"/>
          </p:nvPr>
        </p:nvSpPr>
        <p:spPr/>
        <p:txBody>
          <a:bodyPr/>
          <a:lstStyle/>
          <a:p>
            <a:r>
              <a:rPr lang="en-US" dirty="0"/>
              <a:t>Introducing </a:t>
            </a:r>
            <a:r>
              <a:rPr lang="en-US" dirty="0" err="1"/>
              <a:t>EdgeX</a:t>
            </a:r>
            <a:endParaRPr lang="en-US" dirty="0"/>
          </a:p>
        </p:txBody>
      </p:sp>
      <p:sp>
        <p:nvSpPr>
          <p:cNvPr id="3" name="Subtitle 2">
            <a:extLst>
              <a:ext uri="{FF2B5EF4-FFF2-40B4-BE49-F238E27FC236}">
                <a16:creationId xmlns:a16="http://schemas.microsoft.com/office/drawing/2014/main" id="{EBC42C24-9DB0-434E-B083-17B17955748F}"/>
              </a:ext>
            </a:extLst>
          </p:cNvPr>
          <p:cNvSpPr>
            <a:spLocks noGrp="1"/>
          </p:cNvSpPr>
          <p:nvPr>
            <p:ph type="subTitle" idx="1"/>
          </p:nvPr>
        </p:nvSpPr>
        <p:spPr/>
        <p:txBody>
          <a:bodyPr/>
          <a:lstStyle/>
          <a:p>
            <a:r>
              <a:rPr lang="en-US"/>
              <a:t>July </a:t>
            </a:r>
            <a:r>
              <a:rPr lang="en-US" dirty="0"/>
              <a:t>2019</a:t>
            </a:r>
          </a:p>
        </p:txBody>
      </p:sp>
    </p:spTree>
    <p:extLst>
      <p:ext uri="{BB962C8B-B14F-4D97-AF65-F5344CB8AC3E}">
        <p14:creationId xmlns:p14="http://schemas.microsoft.com/office/powerpoint/2010/main" val="36251521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37C7C8B7-E738-B042-A736-1D6AD624009C}"/>
              </a:ext>
            </a:extLst>
          </p:cNvPr>
          <p:cNvSpPr>
            <a:spLocks noGrp="1"/>
          </p:cNvSpPr>
          <p:nvPr>
            <p:ph type="subTitle" idx="10"/>
          </p:nvPr>
        </p:nvSpPr>
        <p:spPr/>
        <p:txBody>
          <a:bodyPr>
            <a:normAutofit fontScale="55000" lnSpcReduction="20000"/>
          </a:bodyPr>
          <a:lstStyle/>
          <a:p>
            <a:r>
              <a:rPr lang="en-US" dirty="0"/>
              <a:t>IoT Architecture</a:t>
            </a:r>
          </a:p>
        </p:txBody>
      </p:sp>
      <p:sp>
        <p:nvSpPr>
          <p:cNvPr id="4" name="Title 3">
            <a:extLst>
              <a:ext uri="{FF2B5EF4-FFF2-40B4-BE49-F238E27FC236}">
                <a16:creationId xmlns:a16="http://schemas.microsoft.com/office/drawing/2014/main" id="{7226F04D-7F08-2047-9B71-82E8F36FD8EB}"/>
              </a:ext>
            </a:extLst>
          </p:cNvPr>
          <p:cNvSpPr>
            <a:spLocks noGrp="1"/>
          </p:cNvSpPr>
          <p:nvPr>
            <p:ph type="title"/>
          </p:nvPr>
        </p:nvSpPr>
        <p:spPr/>
        <p:txBody>
          <a:bodyPr>
            <a:noAutofit/>
          </a:bodyPr>
          <a:lstStyle/>
          <a:p>
            <a:r>
              <a:rPr lang="en-US" dirty="0"/>
              <a:t>IoT Architecture</a:t>
            </a:r>
          </a:p>
        </p:txBody>
      </p:sp>
      <p:pic>
        <p:nvPicPr>
          <p:cNvPr id="18" name="Content Placeholder 17">
            <a:extLst>
              <a:ext uri="{FF2B5EF4-FFF2-40B4-BE49-F238E27FC236}">
                <a16:creationId xmlns:a16="http://schemas.microsoft.com/office/drawing/2014/main" id="{0A60A7B1-070B-434D-8C7A-E382092ADDE9}"/>
              </a:ext>
            </a:extLst>
          </p:cNvPr>
          <p:cNvPicPr>
            <a:picLocks noGrp="1" noChangeAspect="1"/>
          </p:cNvPicPr>
          <p:nvPr>
            <p:ph sz="quarter" idx="14"/>
          </p:nvPr>
        </p:nvPicPr>
        <p:blipFill>
          <a:blip r:embed="rId2"/>
          <a:stretch>
            <a:fillRect/>
          </a:stretch>
        </p:blipFill>
        <p:spPr>
          <a:xfrm>
            <a:off x="581397" y="2207832"/>
            <a:ext cx="7303954" cy="3347399"/>
          </a:xfrm>
          <a:prstGeom prst="rect">
            <a:avLst/>
          </a:prstGeom>
        </p:spPr>
      </p:pic>
      <p:pic>
        <p:nvPicPr>
          <p:cNvPr id="19" name="Picture 18">
            <a:extLst>
              <a:ext uri="{FF2B5EF4-FFF2-40B4-BE49-F238E27FC236}">
                <a16:creationId xmlns:a16="http://schemas.microsoft.com/office/drawing/2014/main" id="{CD01031E-7252-4A44-B81D-4B76856F6F02}"/>
              </a:ext>
            </a:extLst>
          </p:cNvPr>
          <p:cNvPicPr>
            <a:picLocks noChangeAspect="1"/>
          </p:cNvPicPr>
          <p:nvPr/>
        </p:nvPicPr>
        <p:blipFill>
          <a:blip r:embed="rId3"/>
          <a:stretch>
            <a:fillRect/>
          </a:stretch>
        </p:blipFill>
        <p:spPr>
          <a:xfrm>
            <a:off x="7885352" y="1687467"/>
            <a:ext cx="4171500" cy="3483067"/>
          </a:xfrm>
          <a:prstGeom prst="rect">
            <a:avLst/>
          </a:prstGeom>
        </p:spPr>
      </p:pic>
      <p:cxnSp>
        <p:nvCxnSpPr>
          <p:cNvPr id="21" name="Straight Connector 20">
            <a:extLst>
              <a:ext uri="{FF2B5EF4-FFF2-40B4-BE49-F238E27FC236}">
                <a16:creationId xmlns:a16="http://schemas.microsoft.com/office/drawing/2014/main" id="{AAF393F5-A46A-4D77-8012-8A39459544AF}"/>
              </a:ext>
            </a:extLst>
          </p:cNvPr>
          <p:cNvCxnSpPr/>
          <p:nvPr/>
        </p:nvCxnSpPr>
        <p:spPr bwMode="gray">
          <a:xfrm>
            <a:off x="7885352" y="1219201"/>
            <a:ext cx="0" cy="5152103"/>
          </a:xfrm>
          <a:prstGeom prst="line">
            <a:avLst/>
          </a:prstGeom>
          <a:ln w="38100">
            <a:solidFill>
              <a:srgbClr val="FF0000"/>
            </a:solidFill>
            <a:prstDash val="dash"/>
            <a:miter lim="800000"/>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62394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08BA347-1FD1-4DF6-B4FE-67A0B7D2F444}"/>
              </a:ext>
            </a:extLst>
          </p:cNvPr>
          <p:cNvPicPr>
            <a:picLocks noChangeAspect="1"/>
          </p:cNvPicPr>
          <p:nvPr/>
        </p:nvPicPr>
        <p:blipFill>
          <a:blip r:embed="rId2"/>
          <a:stretch>
            <a:fillRect/>
          </a:stretch>
        </p:blipFill>
        <p:spPr>
          <a:xfrm>
            <a:off x="711200" y="235424"/>
            <a:ext cx="9956236" cy="6265513"/>
          </a:xfrm>
          <a:prstGeom prst="rect">
            <a:avLst/>
          </a:prstGeom>
        </p:spPr>
      </p:pic>
    </p:spTree>
    <p:extLst>
      <p:ext uri="{BB962C8B-B14F-4D97-AF65-F5344CB8AC3E}">
        <p14:creationId xmlns:p14="http://schemas.microsoft.com/office/powerpoint/2010/main" val="35923466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0519" y="350732"/>
            <a:ext cx="11157624" cy="1016106"/>
          </a:xfrm>
        </p:spPr>
        <p:txBody>
          <a:bodyPr/>
          <a:lstStyle/>
          <a:p>
            <a:r>
              <a:rPr lang="en-US" dirty="0"/>
              <a:t>EdgeX Primer - How it Works</a:t>
            </a:r>
          </a:p>
        </p:txBody>
      </p:sp>
      <p:sp>
        <p:nvSpPr>
          <p:cNvPr id="3" name="Content Placeholder 2"/>
          <p:cNvSpPr>
            <a:spLocks noGrp="1"/>
          </p:cNvSpPr>
          <p:nvPr>
            <p:ph idx="1"/>
          </p:nvPr>
        </p:nvSpPr>
        <p:spPr>
          <a:xfrm>
            <a:off x="468144" y="1454150"/>
            <a:ext cx="11157625" cy="4351338"/>
          </a:xfrm>
        </p:spPr>
        <p:txBody>
          <a:bodyPr>
            <a:noAutofit/>
          </a:bodyPr>
          <a:lstStyle/>
          <a:p>
            <a:r>
              <a:rPr lang="en-US" sz="2000" dirty="0"/>
              <a:t>A collection of a dozen+ micro services</a:t>
            </a:r>
          </a:p>
          <a:p>
            <a:pPr lvl="1"/>
            <a:r>
              <a:rPr lang="en-US" sz="1800" dirty="0"/>
              <a:t>Written in multiple languages (Java, Go, C, … we are polyglot believers!!)</a:t>
            </a:r>
          </a:p>
          <a:p>
            <a:r>
              <a:rPr lang="en-US" sz="2000" dirty="0"/>
              <a:t>EdgeX data flow:</a:t>
            </a:r>
          </a:p>
          <a:p>
            <a:pPr lvl="1"/>
            <a:r>
              <a:rPr lang="en-US" sz="1800" dirty="0"/>
              <a:t>Sensor data is collected by a </a:t>
            </a:r>
            <a:r>
              <a:rPr lang="en-US" sz="1800" b="1" dirty="0">
                <a:solidFill>
                  <a:srgbClr val="7030A0"/>
                </a:solidFill>
              </a:rPr>
              <a:t>Device Service </a:t>
            </a:r>
            <a:r>
              <a:rPr lang="en-US" sz="1800" dirty="0"/>
              <a:t>from a thing</a:t>
            </a:r>
          </a:p>
          <a:p>
            <a:pPr lvl="1"/>
            <a:r>
              <a:rPr lang="en-US" sz="1800" dirty="0"/>
              <a:t>Data is passed to the </a:t>
            </a:r>
            <a:r>
              <a:rPr lang="en-US" sz="1800" b="1" dirty="0">
                <a:solidFill>
                  <a:srgbClr val="7030A0"/>
                </a:solidFill>
              </a:rPr>
              <a:t>Core Services </a:t>
            </a:r>
            <a:r>
              <a:rPr lang="en-US" sz="1800" dirty="0"/>
              <a:t>for local persistence</a:t>
            </a:r>
          </a:p>
          <a:p>
            <a:pPr lvl="1"/>
            <a:r>
              <a:rPr lang="en-US" sz="1800" dirty="0"/>
              <a:t>Data is then passed to </a:t>
            </a:r>
            <a:r>
              <a:rPr lang="en-US" sz="1800" b="1" dirty="0">
                <a:solidFill>
                  <a:srgbClr val="7030A0"/>
                </a:solidFill>
              </a:rPr>
              <a:t>Export Services</a:t>
            </a:r>
            <a:r>
              <a:rPr lang="en-US" sz="1800" dirty="0"/>
              <a:t> for transformation, formatting, filtering and can then be sent “north” to enterprise/cloud systems</a:t>
            </a:r>
          </a:p>
          <a:p>
            <a:pPr lvl="2"/>
            <a:r>
              <a:rPr lang="en-US" sz="1400" dirty="0"/>
              <a:t>Export Services are being replaced by </a:t>
            </a:r>
            <a:r>
              <a:rPr lang="en-US" sz="1400" b="1" dirty="0">
                <a:solidFill>
                  <a:srgbClr val="7030A0"/>
                </a:solidFill>
              </a:rPr>
              <a:t>Application Services </a:t>
            </a:r>
            <a:r>
              <a:rPr lang="en-US" sz="1400" dirty="0"/>
              <a:t>in the </a:t>
            </a:r>
            <a:r>
              <a:rPr lang="en-US" sz="1400" dirty="0" err="1"/>
              <a:t>EdgeX</a:t>
            </a:r>
            <a:r>
              <a:rPr lang="en-US" sz="1400" dirty="0"/>
              <a:t> Fuji release.</a:t>
            </a:r>
          </a:p>
          <a:p>
            <a:pPr lvl="2"/>
            <a:r>
              <a:rPr lang="en-US" sz="1400" dirty="0"/>
              <a:t>Improved capability, more flexibility and more scalability.</a:t>
            </a:r>
          </a:p>
          <a:p>
            <a:pPr lvl="1"/>
            <a:r>
              <a:rPr lang="en-US" sz="1800" dirty="0"/>
              <a:t>Data is then available for edge analysis and can trigger device actuation through Command service</a:t>
            </a:r>
          </a:p>
          <a:p>
            <a:pPr lvl="1"/>
            <a:r>
              <a:rPr lang="en-US" sz="1800" dirty="0"/>
              <a:t>Many other services provide the supporting capability that drives this flow</a:t>
            </a:r>
          </a:p>
          <a:p>
            <a:r>
              <a:rPr lang="en-US" sz="2000" dirty="0"/>
              <a:t>REST communications between the service</a:t>
            </a:r>
          </a:p>
          <a:p>
            <a:pPr lvl="1"/>
            <a:r>
              <a:rPr lang="en-US" sz="1800" dirty="0"/>
              <a:t>Some services exchange data via message bus (core data to export services and rules engine)</a:t>
            </a:r>
          </a:p>
          <a:p>
            <a:r>
              <a:rPr lang="en-US" sz="2000" dirty="0"/>
              <a:t>Micro services are deployed via Docker and Docker Compose</a:t>
            </a:r>
          </a:p>
        </p:txBody>
      </p:sp>
    </p:spTree>
    <p:extLst>
      <p:ext uri="{BB962C8B-B14F-4D97-AF65-F5344CB8AC3E}">
        <p14:creationId xmlns:p14="http://schemas.microsoft.com/office/powerpoint/2010/main" val="28052359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3B3DABD-038C-4D1F-B222-162341A7966B}"/>
              </a:ext>
            </a:extLst>
          </p:cNvPr>
          <p:cNvSpPr>
            <a:spLocks noGrp="1"/>
          </p:cNvSpPr>
          <p:nvPr>
            <p:ph type="title"/>
          </p:nvPr>
        </p:nvSpPr>
        <p:spPr>
          <a:xfrm>
            <a:off x="365496" y="102542"/>
            <a:ext cx="11157624" cy="1016106"/>
          </a:xfrm>
        </p:spPr>
        <p:txBody>
          <a:bodyPr>
            <a:normAutofit fontScale="90000"/>
          </a:bodyPr>
          <a:lstStyle/>
          <a:p>
            <a:br>
              <a:rPr lang="en-US" dirty="0"/>
            </a:br>
            <a:br>
              <a:rPr lang="en-US" dirty="0"/>
            </a:br>
            <a:r>
              <a:rPr lang="en-US" sz="4000" dirty="0"/>
              <a:t>Introducing </a:t>
            </a:r>
            <a:r>
              <a:rPr lang="en-US" sz="4000" dirty="0" err="1"/>
              <a:t>EdgeX</a:t>
            </a:r>
            <a:r>
              <a:rPr lang="en-US" sz="4000" dirty="0"/>
              <a:t> Foundry</a:t>
            </a:r>
            <a:br>
              <a:rPr lang="en-US" dirty="0"/>
            </a:br>
            <a:br>
              <a:rPr lang="en-US" sz="2700" dirty="0"/>
            </a:br>
            <a:endParaRPr lang="en-US" dirty="0"/>
          </a:p>
        </p:txBody>
      </p:sp>
      <p:sp>
        <p:nvSpPr>
          <p:cNvPr id="6" name="Text Placeholder 5">
            <a:extLst>
              <a:ext uri="{FF2B5EF4-FFF2-40B4-BE49-F238E27FC236}">
                <a16:creationId xmlns:a16="http://schemas.microsoft.com/office/drawing/2014/main" id="{58F118D2-300B-42AD-ADFF-A8D5D80E71BC}"/>
              </a:ext>
            </a:extLst>
          </p:cNvPr>
          <p:cNvSpPr>
            <a:spLocks noGrp="1"/>
          </p:cNvSpPr>
          <p:nvPr>
            <p:ph idx="1"/>
          </p:nvPr>
        </p:nvSpPr>
        <p:spPr>
          <a:xfrm>
            <a:off x="362329" y="1162184"/>
            <a:ext cx="11414258" cy="5091132"/>
          </a:xfrm>
        </p:spPr>
        <p:txBody>
          <a:bodyPr>
            <a:noAutofit/>
          </a:bodyPr>
          <a:lstStyle/>
          <a:p>
            <a:pPr defTabSz="914400">
              <a:lnSpc>
                <a:spcPct val="100000"/>
              </a:lnSpc>
              <a:spcBef>
                <a:spcPts val="1800"/>
              </a:spcBef>
              <a:buClr>
                <a:srgbClr val="717074">
                  <a:lumMod val="60000"/>
                  <a:lumOff val="40000"/>
                </a:srgbClr>
              </a:buClr>
              <a:buSzPct val="90000"/>
            </a:pPr>
            <a:r>
              <a:rPr lang="en-US" sz="1800" dirty="0"/>
              <a:t>The World’s first plug and play Ecosystem enabled Open platform for the IOT Edge</a:t>
            </a:r>
          </a:p>
          <a:p>
            <a:pPr defTabSz="914400">
              <a:lnSpc>
                <a:spcPct val="100000"/>
              </a:lnSpc>
              <a:spcBef>
                <a:spcPts val="1800"/>
              </a:spcBef>
              <a:buClr>
                <a:srgbClr val="717074">
                  <a:lumMod val="60000"/>
                  <a:lumOff val="40000"/>
                </a:srgbClr>
              </a:buClr>
              <a:buSzPct val="90000"/>
            </a:pPr>
            <a:r>
              <a:rPr lang="en-US" sz="1800" dirty="0" err="1"/>
              <a:t>EdgeX</a:t>
            </a:r>
            <a:r>
              <a:rPr lang="en-US" sz="1800" dirty="0"/>
              <a:t> </a:t>
            </a:r>
            <a:r>
              <a:rPr lang="en-US" sz="1800" dirty="0" err="1"/>
              <a:t>FoundryTM</a:t>
            </a:r>
            <a:r>
              <a:rPr lang="en-US" sz="1800" dirty="0"/>
              <a:t> is a vendor-neutral open source project hosted by The Linux Foundation building a common open Platform for IoT edge computing.  </a:t>
            </a:r>
          </a:p>
          <a:p>
            <a:pPr defTabSz="914400">
              <a:lnSpc>
                <a:spcPct val="100000"/>
              </a:lnSpc>
              <a:spcBef>
                <a:spcPts val="1800"/>
              </a:spcBef>
              <a:buClr>
                <a:srgbClr val="717074">
                  <a:lumMod val="60000"/>
                  <a:lumOff val="40000"/>
                </a:srgbClr>
              </a:buClr>
              <a:buSzPct val="90000"/>
            </a:pPr>
            <a:r>
              <a:rPr lang="en-US" sz="1800" dirty="0"/>
              <a:t>At the heart of the project is an interoperability framework hosted within a full silicon-hardware-OS-cloud agnostic reference software platform to enable an ecosystem of plug-and-play components that unifies the marketplace and accelerates the deployment of IoT solutions.</a:t>
            </a:r>
          </a:p>
          <a:p>
            <a:pPr defTabSz="914400">
              <a:lnSpc>
                <a:spcPct val="100000"/>
              </a:lnSpc>
              <a:spcBef>
                <a:spcPts val="1800"/>
              </a:spcBef>
              <a:buClr>
                <a:srgbClr val="717074">
                  <a:lumMod val="60000"/>
                  <a:lumOff val="40000"/>
                </a:srgbClr>
              </a:buClr>
              <a:buSzPct val="90000"/>
            </a:pPr>
            <a:r>
              <a:rPr lang="en-US" sz="1800" dirty="0"/>
              <a:t>Speeds time to market by providing replaceable reference services for device-data ingestion, normalization, analysis and sharing in support of new IoT data services and advanced edge computing applications. </a:t>
            </a:r>
          </a:p>
          <a:p>
            <a:pPr defTabSz="914400">
              <a:lnSpc>
                <a:spcPct val="100000"/>
              </a:lnSpc>
              <a:spcBef>
                <a:spcPts val="1800"/>
              </a:spcBef>
              <a:buClr>
                <a:srgbClr val="717074">
                  <a:lumMod val="60000"/>
                  <a:lumOff val="40000"/>
                </a:srgbClr>
              </a:buClr>
              <a:buSzPct val="90000"/>
            </a:pPr>
            <a:r>
              <a:rPr lang="en-US" sz="1800" dirty="0"/>
              <a:t>Commercial Developers, technology providers and end users can realize business-value faster at a lower cost and risk level through the skills, resource sharing and economies of scale of the </a:t>
            </a:r>
            <a:r>
              <a:rPr lang="en-US" sz="1800" dirty="0" err="1"/>
              <a:t>EdgeX</a:t>
            </a:r>
            <a:r>
              <a:rPr lang="en-US" sz="1800" dirty="0"/>
              <a:t> ecosystem, either for their own implementations of offering commercial “</a:t>
            </a:r>
            <a:r>
              <a:rPr lang="en-US" sz="1800" dirty="0" err="1"/>
              <a:t>EdgeX</a:t>
            </a:r>
            <a:r>
              <a:rPr lang="en-US" sz="1800" dirty="0"/>
              <a:t>-ready” offerings to others. </a:t>
            </a:r>
          </a:p>
          <a:p>
            <a:pPr defTabSz="914400">
              <a:lnSpc>
                <a:spcPct val="100000"/>
              </a:lnSpc>
              <a:spcBef>
                <a:spcPts val="1800"/>
              </a:spcBef>
              <a:buClr>
                <a:srgbClr val="717074">
                  <a:lumMod val="60000"/>
                  <a:lumOff val="40000"/>
                </a:srgbClr>
              </a:buClr>
              <a:buSzPct val="90000"/>
            </a:pPr>
            <a:r>
              <a:rPr lang="en-US" sz="1800" dirty="0"/>
              <a:t>As such, </a:t>
            </a:r>
            <a:r>
              <a:rPr lang="en-US" sz="1800" dirty="0" err="1"/>
              <a:t>EdgeX</a:t>
            </a:r>
            <a:r>
              <a:rPr lang="en-US" sz="1800" dirty="0"/>
              <a:t> is a key enabler of digital transformation for IoT use cases and businesses in all vertical markets. An open source, vendor neutral project and ecosystem</a:t>
            </a:r>
          </a:p>
          <a:p>
            <a:pPr defTabSz="914400">
              <a:lnSpc>
                <a:spcPct val="100000"/>
              </a:lnSpc>
              <a:spcBef>
                <a:spcPts val="1800"/>
              </a:spcBef>
              <a:buClr>
                <a:srgbClr val="717074">
                  <a:lumMod val="60000"/>
                  <a:lumOff val="40000"/>
                </a:srgbClr>
              </a:buClr>
              <a:buSzPct val="90000"/>
            </a:pPr>
            <a:endParaRPr lang="en-US" sz="1800" dirty="0"/>
          </a:p>
          <a:p>
            <a:pPr marL="0" indent="0">
              <a:buNone/>
            </a:pPr>
            <a:endParaRPr lang="en-US" sz="1200" dirty="0"/>
          </a:p>
        </p:txBody>
      </p:sp>
    </p:spTree>
    <p:extLst>
      <p:ext uri="{BB962C8B-B14F-4D97-AF65-F5344CB8AC3E}">
        <p14:creationId xmlns:p14="http://schemas.microsoft.com/office/powerpoint/2010/main" val="1062978464"/>
      </p:ext>
    </p:extLst>
  </p:cSld>
  <p:clrMapOvr>
    <a:masterClrMapping/>
  </p:clrMapOvr>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3100</TotalTime>
  <Words>2091</Words>
  <Application>Microsoft Office PowerPoint</Application>
  <PresentationFormat>Widescreen</PresentationFormat>
  <Paragraphs>308</Paragraphs>
  <Slides>29</Slides>
  <Notes>5</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29</vt:i4>
      </vt:variant>
    </vt:vector>
  </HeadingPairs>
  <TitlesOfParts>
    <vt:vector size="38" baseType="lpstr">
      <vt:lpstr>Gill Sans</vt:lpstr>
      <vt:lpstr>Gill Sans Light</vt:lpstr>
      <vt:lpstr>Arial</vt:lpstr>
      <vt:lpstr>Calibri</vt:lpstr>
      <vt:lpstr>Calibri Light</vt:lpstr>
      <vt:lpstr>Corbel</vt:lpstr>
      <vt:lpstr>Metropolis</vt:lpstr>
      <vt:lpstr>1_Office Theme</vt:lpstr>
      <vt:lpstr>Worksheet</vt:lpstr>
      <vt:lpstr>EdgeX Overview</vt:lpstr>
      <vt:lpstr>IoT is Moving to the Edge</vt:lpstr>
      <vt:lpstr>IOT Edge Markets</vt:lpstr>
      <vt:lpstr>Why is IoT at the Edge Hard to do?</vt:lpstr>
      <vt:lpstr>Introducing EdgeX</vt:lpstr>
      <vt:lpstr>IoT Architecture</vt:lpstr>
      <vt:lpstr>PowerPoint Presentation</vt:lpstr>
      <vt:lpstr>EdgeX Primer - How it Works</vt:lpstr>
      <vt:lpstr>  Introducing EdgeX Foundry  </vt:lpstr>
      <vt:lpstr>EdgeX Foundry Goals</vt:lpstr>
      <vt:lpstr>EdgeX Edinburgh Performance</vt:lpstr>
      <vt:lpstr>EdgeX Scope</vt:lpstr>
      <vt:lpstr>EdgeX Micro Service Layers</vt:lpstr>
      <vt:lpstr>EdgeX Enables Tiered Deployments</vt:lpstr>
      <vt:lpstr>EdgeX Technology</vt:lpstr>
      <vt:lpstr>A Global Partner Ecosystem</vt:lpstr>
      <vt:lpstr> Complementary Product &amp; Service Offerings  </vt:lpstr>
      <vt:lpstr>  Announcing EdgeX Edinburgh V1 Release  </vt:lpstr>
      <vt:lpstr> Edinburgh Release Key Features  </vt:lpstr>
      <vt:lpstr>EdegX Security</vt:lpstr>
      <vt:lpstr>A Brief EdgeX History</vt:lpstr>
      <vt:lpstr>EdgeX Now Part of LF Edge (Jan 2019) </vt:lpstr>
      <vt:lpstr>Use Cases</vt:lpstr>
      <vt:lpstr>PowerPoint Presentation</vt:lpstr>
      <vt:lpstr>EdgeX in Commerce – Open Retail Initiative</vt:lpstr>
      <vt:lpstr>PowerPoint Presentation</vt:lpstr>
      <vt:lpstr>PowerPoint Presentation</vt:lpstr>
      <vt:lpstr>Key Project Links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EdgeX Foundry Overview to Deep Dive</dc:title>
  <dc:creator>Jim White</dc:creator>
  <cp:lastModifiedBy>Tiejun Chen</cp:lastModifiedBy>
  <cp:revision>71</cp:revision>
  <dcterms:created xsi:type="dcterms:W3CDTF">2018-08-21T18:37:24Z</dcterms:created>
  <dcterms:modified xsi:type="dcterms:W3CDTF">2019-09-19T02:54:29Z</dcterms:modified>
</cp:coreProperties>
</file>